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22"/>
  </p:notesMasterIdLst>
  <p:handoutMasterIdLst>
    <p:handoutMasterId r:id="rId23"/>
  </p:handoutMasterIdLst>
  <p:sldIdLst>
    <p:sldId id="259" r:id="rId5"/>
    <p:sldId id="311" r:id="rId6"/>
    <p:sldId id="310" r:id="rId7"/>
    <p:sldId id="313" r:id="rId8"/>
    <p:sldId id="326" r:id="rId9"/>
    <p:sldId id="324" r:id="rId10"/>
    <p:sldId id="327" r:id="rId11"/>
    <p:sldId id="328" r:id="rId12"/>
    <p:sldId id="330" r:id="rId13"/>
    <p:sldId id="332" r:id="rId14"/>
    <p:sldId id="304" r:id="rId15"/>
    <p:sldId id="329" r:id="rId16"/>
    <p:sldId id="308" r:id="rId17"/>
    <p:sldId id="309" r:id="rId18"/>
    <p:sldId id="331" r:id="rId19"/>
    <p:sldId id="333" r:id="rId20"/>
    <p:sldId id="320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Lato Light" panose="020B0604020202020204" charset="0"/>
      <p:regular r:id="rId32"/>
      <p:bold r:id="rId33"/>
      <p:italic r:id="rId34"/>
      <p:boldItalic r:id="rId35"/>
    </p:embeddedFont>
    <p:embeddedFont>
      <p:font typeface="Lato Black" panose="020B0604020202020204" charset="0"/>
      <p:bold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CC"/>
    <a:srgbClr val="99CCFF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89DDF2-D6E7-4416-9A17-0C599F85544F}">
  <a:tblStyle styleId="{9C89DDF2-D6E7-4416-9A17-0C599F8554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8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9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F5E96-7F9C-40A2-B1E7-5E2AD0749087}" type="datetimeFigureOut">
              <a:rPr lang="en-GB" smtClean="0"/>
              <a:t>21/03/2024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4BD35-EA12-4AA5-B727-548B065725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950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087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5" y="2917255"/>
            <a:ext cx="9140444" cy="2224977"/>
          </a:xfrm>
          <a:custGeom>
            <a:avLst/>
            <a:gdLst/>
            <a:ahLst/>
            <a:cxnLst/>
            <a:rect l="l" t="t" r="r" b="b"/>
            <a:pathLst>
              <a:path w="3860800" h="939800" extrusionOk="0">
                <a:moveTo>
                  <a:pt x="1304290" y="494030"/>
                </a:moveTo>
                <a:cubicBezTo>
                  <a:pt x="857250" y="494030"/>
                  <a:pt x="421005" y="451485"/>
                  <a:pt x="0" y="370840"/>
                </a:cubicBezTo>
                <a:lnTo>
                  <a:pt x="0" y="942340"/>
                </a:lnTo>
                <a:lnTo>
                  <a:pt x="3864610" y="942340"/>
                </a:lnTo>
                <a:lnTo>
                  <a:pt x="3864610" y="0"/>
                </a:lnTo>
                <a:cubicBezTo>
                  <a:pt x="3082290" y="317500"/>
                  <a:pt x="2216150" y="494030"/>
                  <a:pt x="1304290" y="494030"/>
                </a:cubicBezTo>
                <a:close/>
              </a:path>
            </a:pathLst>
          </a:custGeom>
          <a:gradFill>
            <a:gsLst>
              <a:gs pos="0">
                <a:srgbClr val="00B0F0">
                  <a:alpha val="20000"/>
                </a:srgbClr>
              </a:gs>
              <a:gs pos="100000">
                <a:srgbClr val="0070C0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5" y="1926312"/>
            <a:ext cx="9140444" cy="3217196"/>
          </a:xfrm>
          <a:custGeom>
            <a:avLst/>
            <a:gdLst/>
            <a:ahLst/>
            <a:cxnLst/>
            <a:rect l="l" t="t" r="r" b="b"/>
            <a:pathLst>
              <a:path w="3860800" h="1358900" extrusionOk="0">
                <a:moveTo>
                  <a:pt x="175260" y="1096010"/>
                </a:moveTo>
                <a:cubicBezTo>
                  <a:pt x="116840" y="1096010"/>
                  <a:pt x="58420" y="1095375"/>
                  <a:pt x="0" y="1094105"/>
                </a:cubicBezTo>
                <a:lnTo>
                  <a:pt x="0" y="1360805"/>
                </a:lnTo>
                <a:lnTo>
                  <a:pt x="3864610" y="1360805"/>
                </a:lnTo>
                <a:lnTo>
                  <a:pt x="3864610" y="0"/>
                </a:lnTo>
                <a:cubicBezTo>
                  <a:pt x="2827655" y="689610"/>
                  <a:pt x="1553210" y="1096010"/>
                  <a:pt x="175260" y="1096010"/>
                </a:cubicBezTo>
                <a:close/>
              </a:path>
            </a:pathLst>
          </a:custGeom>
          <a:gradFill>
            <a:gsLst>
              <a:gs pos="0">
                <a:srgbClr val="99CCFF">
                  <a:alpha val="30000"/>
                </a:srgbClr>
              </a:gs>
              <a:gs pos="100000">
                <a:srgbClr val="002060">
                  <a:alpha val="4000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1519" y="3413477"/>
            <a:ext cx="9140444" cy="1728867"/>
          </a:xfrm>
          <a:custGeom>
            <a:avLst/>
            <a:gdLst/>
            <a:ahLst/>
            <a:cxnLst/>
            <a:rect l="l" t="t" r="r" b="b"/>
            <a:pathLst>
              <a:path w="3860800" h="730250" extrusionOk="0">
                <a:moveTo>
                  <a:pt x="2672715" y="539750"/>
                </a:moveTo>
                <a:cubicBezTo>
                  <a:pt x="1717040" y="539750"/>
                  <a:pt x="811530" y="346075"/>
                  <a:pt x="0" y="0"/>
                </a:cubicBezTo>
                <a:lnTo>
                  <a:pt x="0" y="732790"/>
                </a:lnTo>
                <a:lnTo>
                  <a:pt x="3863975" y="732790"/>
                </a:lnTo>
                <a:lnTo>
                  <a:pt x="3863975" y="437515"/>
                </a:lnTo>
                <a:cubicBezTo>
                  <a:pt x="3477895" y="504190"/>
                  <a:pt x="3079750" y="539750"/>
                  <a:pt x="2672715" y="539750"/>
                </a:cubicBezTo>
                <a:close/>
              </a:path>
            </a:pathLst>
          </a:custGeom>
          <a:gradFill>
            <a:gsLst>
              <a:gs pos="0">
                <a:srgbClr val="99CCFF">
                  <a:alpha val="50000"/>
                </a:srgbClr>
              </a:gs>
              <a:gs pos="100000">
                <a:srgbClr val="0070C0">
                  <a:alpha val="7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034301" y="1583350"/>
            <a:ext cx="6342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>
                <a:solidFill>
                  <a:srgbClr val="002060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034301" y="2840052"/>
            <a:ext cx="6342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rgbClr val="002060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09" y="221457"/>
            <a:ext cx="1059359" cy="733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37851" y="517526"/>
            <a:ext cx="6034500" cy="4384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rgbClr val="002060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737851" y="1240173"/>
            <a:ext cx="6034500" cy="29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55591" rtl="0"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Char char="◦"/>
              <a:defRPr sz="2000">
                <a:solidFill>
                  <a:srgbClr val="002060"/>
                </a:solidFill>
                <a:latin typeface="+mj-lt"/>
              </a:defRPr>
            </a:lvl1pPr>
            <a:lvl2pPr marL="914377" lvl="1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566" lvl="2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754" lvl="3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5943" lvl="4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131" lvl="5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marL="3200320" lvl="6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marL="3657509" lvl="7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marL="4114697" lvl="8" indent="-35559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>
            <a:endParaRPr dirty="0"/>
          </a:p>
        </p:txBody>
      </p:sp>
      <p:grpSp>
        <p:nvGrpSpPr>
          <p:cNvPr id="10" name="Google Shape;29;p4"/>
          <p:cNvGrpSpPr/>
          <p:nvPr userDrawn="1"/>
        </p:nvGrpSpPr>
        <p:grpSpPr>
          <a:xfrm rot="16200000" flipH="1">
            <a:off x="5508144" y="1530417"/>
            <a:ext cx="5154243" cy="2093411"/>
            <a:chOff x="187960" y="1453515"/>
            <a:chExt cx="3861435" cy="1568450"/>
          </a:xfrm>
        </p:grpSpPr>
        <p:sp>
          <p:nvSpPr>
            <p:cNvPr id="11" name="Google Shape;30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00B0F0">
                    <a:alpha val="20000"/>
                  </a:srgbClr>
                </a:gs>
                <a:gs pos="100000">
                  <a:srgbClr val="99CCFF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31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66CCFF">
                    <a:alpha val="80000"/>
                  </a:srgbClr>
                </a:gs>
                <a:gs pos="100000">
                  <a:srgbClr val="002060">
                    <a:alpha val="94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32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0070C0">
                    <a:alpha val="20000"/>
                  </a:srgbClr>
                </a:gs>
                <a:gs pos="100000">
                  <a:srgbClr val="00206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17" y="132445"/>
            <a:ext cx="613568" cy="4247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9542-7E60-4C8C-B5A2-B986AD57E4B6}" type="datetimeFigureOut">
              <a:rPr lang="en-GB" smtClean="0"/>
              <a:t>21/03/2024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802A-74C3-4485-9A74-F06789A6C1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6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7851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7851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7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206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189" marR="0" lvl="0" indent="-380990" algn="l" rtl="0">
        <a:lnSpc>
          <a:spcPct val="100000"/>
        </a:lnSpc>
        <a:spcBef>
          <a:spcPts val="0"/>
        </a:spcBef>
        <a:spcAft>
          <a:spcPts val="0"/>
        </a:spcAft>
        <a:buClr>
          <a:srgbClr val="66CCFF"/>
        </a:buClr>
        <a:buFont typeface="Wingdings" panose="05000000000000000000" pitchFamily="2" charset="2"/>
        <a:buChar char="Ø"/>
        <a:defRPr sz="1400" b="0" i="0" u="none" strike="noStrike" cap="none">
          <a:solidFill>
            <a:srgbClr val="00206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711" y="404863"/>
            <a:ext cx="7025833" cy="1080123"/>
          </a:xfrm>
        </p:spPr>
        <p:txBody>
          <a:bodyPr/>
          <a:lstStyle/>
          <a:p>
            <a:r>
              <a:rPr lang="en-GB" sz="4000" dirty="0"/>
              <a:t>Presentation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710" y="1057307"/>
            <a:ext cx="7539789" cy="1698956"/>
          </a:xfrm>
        </p:spPr>
        <p:txBody>
          <a:bodyPr/>
          <a:lstStyle/>
          <a:p>
            <a:r>
              <a:rPr lang="en-US" altLang="en-US" sz="3600" dirty="0"/>
              <a:t>Summary Financial Report </a:t>
            </a:r>
          </a:p>
          <a:p>
            <a:r>
              <a:rPr lang="en-US" altLang="en-US" sz="3600" dirty="0"/>
              <a:t>as at 31 January 2024 (Month 10)</a:t>
            </a:r>
          </a:p>
          <a:p>
            <a:endParaRPr lang="en-US" altLang="en-US" sz="3200" dirty="0"/>
          </a:p>
          <a:p>
            <a:endParaRPr lang="en-US" altLang="en-US" sz="3200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525087" y="257452"/>
            <a:ext cx="1251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Board Public Item 6.2b</a:t>
            </a:r>
            <a:endParaRPr lang="en-GB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2023/24 Financial Position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160" y="1091993"/>
            <a:ext cx="8397526" cy="406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500" u="sng" dirty="0">
                <a:latin typeface="+mn-lt"/>
              </a:rPr>
              <a:t>CS&amp;R&amp;S </a:t>
            </a:r>
            <a:r>
              <a:rPr lang="en-GB" sz="1500" u="sng" dirty="0">
                <a:solidFill>
                  <a:srgbClr val="FF0000"/>
                </a:solidFill>
                <a:latin typeface="+mn-lt"/>
              </a:rPr>
              <a:t>-£92k</a:t>
            </a:r>
            <a:r>
              <a:rPr lang="en-GB" sz="1500" u="sng" dirty="0">
                <a:latin typeface="+mn-lt"/>
              </a:rPr>
              <a:t> YTD </a:t>
            </a:r>
          </a:p>
          <a:p>
            <a:pPr marL="446088" indent="-346075" defTabSz="685800">
              <a:buClrTx/>
              <a:buNone/>
            </a:pPr>
            <a:r>
              <a:rPr lang="en-GB" sz="1500" dirty="0"/>
              <a:t>Within this area pressures related to postage and franking costs are the main driver at </a:t>
            </a:r>
            <a:r>
              <a:rPr lang="en-GB" sz="1500" dirty="0">
                <a:solidFill>
                  <a:srgbClr val="FF0000"/>
                </a:solidFill>
              </a:rPr>
              <a:t>-£105k </a:t>
            </a:r>
            <a:endParaRPr lang="en-GB" dirty="0">
              <a:solidFill>
                <a:srgbClr val="FF0000"/>
              </a:solidFill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58863"/>
              </p:ext>
            </p:extLst>
          </p:nvPr>
        </p:nvGraphicFramePr>
        <p:xfrm>
          <a:off x="346166" y="634165"/>
          <a:ext cx="6762901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762901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Expenditure Points at December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6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2023/24 Financial Position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6855" y="1073085"/>
            <a:ext cx="8282137" cy="389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Financial Plan assumes c</a:t>
            </a: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.-£6.66m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of budget savings / in-year efficiency savings</a:t>
            </a:r>
          </a:p>
          <a:p>
            <a:pPr marL="0" indent="0">
              <a:buClrTx/>
              <a:buSzPct val="100000"/>
              <a:buNone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Non-recurring savings of c.£4.5m have been identified (vacancy factor and ‘slippage’ of funded initiatives)</a:t>
            </a:r>
          </a:p>
          <a:p>
            <a:pPr marL="0" indent="0">
              <a:buClrTx/>
              <a:buSzPct val="100000"/>
              <a:buNone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return of the Recovery monies within HLD contributed £1.8m of recurrent savings</a:t>
            </a:r>
          </a:p>
          <a:p>
            <a:pPr marL="0" indent="0">
              <a:buClrTx/>
              <a:buSzPct val="100000"/>
              <a:buNone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This leaves an in-year gap in the efficiency savings target of </a:t>
            </a: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c.-£360k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601470"/>
              </p:ext>
            </p:extLst>
          </p:nvPr>
        </p:nvGraphicFramePr>
        <p:xfrm>
          <a:off x="344582" y="643344"/>
          <a:ext cx="6096000" cy="365760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292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Efficiencies</a:t>
                      </a:r>
                      <a:r>
                        <a:rPr lang="en-GB" sz="1800" b="1" i="0" u="none" strike="noStrike" cap="none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Update at</a:t>
                      </a:r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January 2024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54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2023/24 Financial Position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6855" y="1110351"/>
            <a:ext cx="8282137" cy="382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Key areas of focus during 2023/24 (started July 2023) continue to develop a more structured programme management approach in the identification of workstreams:-</a:t>
            </a:r>
          </a:p>
          <a:p>
            <a:pPr marL="57150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HLD Division (including NSD services)-Business Case for SNAHFS clearly  demonstrates significant historical underfunding </a:t>
            </a:r>
          </a:p>
          <a:p>
            <a:pPr marL="57150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transformation initiatives e.g. 3 Year Digital Improvement Plan agreed</a:t>
            </a:r>
          </a:p>
          <a:p>
            <a:pPr marL="57150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Golden Jubilee Conference Hotel Strategic Review</a:t>
            </a:r>
          </a:p>
          <a:p>
            <a:pPr marL="57150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Trading income – Dining, Vending and Shop</a:t>
            </a:r>
          </a:p>
          <a:p>
            <a:pPr marL="571500" indent="-28575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Institute </a:t>
            </a:r>
          </a:p>
          <a:p>
            <a:pPr marL="285750" indent="0">
              <a:buClrTx/>
              <a:buSzPct val="100000"/>
              <a:buNone/>
              <a:defRPr/>
            </a:pP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Additional programme structure for ‘15 point’ grid areas approved by ELT with the identification of an overall SRO and relevant senior staff leading areas of focus</a:t>
            </a:r>
          </a:p>
          <a:p>
            <a:pPr marL="0" indent="0">
              <a:buClrTx/>
              <a:buSzPct val="100000"/>
              <a:buNone/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Expectation of at least a 3% Recurring efficiency target to deliver b/even moving forward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840097"/>
              </p:ext>
            </p:extLst>
          </p:nvPr>
        </p:nvGraphicFramePr>
        <p:xfrm>
          <a:off x="296855" y="633545"/>
          <a:ext cx="6096000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Efficiencies</a:t>
                      </a:r>
                      <a:r>
                        <a:rPr lang="en-GB" sz="1800" b="1" i="0" u="none" strike="noStrike" cap="none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Update at</a:t>
                      </a:r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January 2024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76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5" y="252112"/>
            <a:ext cx="6339988" cy="362055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+mj-lt"/>
              </a:rPr>
              <a:t>2023/24 Financial Position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07" y="1294414"/>
            <a:ext cx="7941188" cy="3701867"/>
          </a:xfrm>
        </p:spPr>
        <p:txBody>
          <a:bodyPr/>
          <a:lstStyle/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latin typeface="+mj-lt"/>
              </a:rPr>
              <a:t>January 2024 (Month 9) has been reviewed as part of the in-depth year end forecast analysis, highlighting the key risks and pressures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latin typeface="+mj-lt"/>
              </a:rPr>
              <a:t>Under delivery of </a:t>
            </a:r>
            <a:r>
              <a:rPr lang="en-GB" sz="1800" b="1" dirty="0">
                <a:solidFill>
                  <a:srgbClr val="002060"/>
                </a:solidFill>
                <a:latin typeface="+mj-lt"/>
              </a:rPr>
              <a:t>recurring</a:t>
            </a:r>
            <a:r>
              <a:rPr lang="en-GB" sz="1800" dirty="0">
                <a:solidFill>
                  <a:srgbClr val="002060"/>
                </a:solidFill>
                <a:latin typeface="+mj-lt"/>
              </a:rPr>
              <a:t> budget savings / in-year efficiency savings to break even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latin typeface="+mj-lt"/>
              </a:rPr>
              <a:t>Unbudgeted/ unknown expenditure items not provided for in Financial Plan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latin typeface="+mj-lt"/>
              </a:rPr>
              <a:t>Not all Scottish Government anticipated allocations not as yet confirmed 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latin typeface="+mj-lt"/>
              </a:rPr>
              <a:t>SLAs-Income risks and volume levels achieved  against agreed plans (NES linked to Phase 2)</a:t>
            </a:r>
          </a:p>
          <a:p>
            <a:pPr marL="533400" lvl="1" indent="0">
              <a:buClr>
                <a:srgbClr val="002060"/>
              </a:buClr>
              <a:buNone/>
            </a:pPr>
            <a:endParaRPr lang="en-GB" sz="1600" b="1" dirty="0">
              <a:solidFill>
                <a:srgbClr val="FF0000"/>
              </a:solidFill>
              <a:latin typeface="+mj-lt"/>
            </a:endParaRPr>
          </a:p>
          <a:p>
            <a:pPr lvl="2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67786"/>
              </p:ext>
            </p:extLst>
          </p:nvPr>
        </p:nvGraphicFramePr>
        <p:xfrm>
          <a:off x="308005" y="752777"/>
          <a:ext cx="7994747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994747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</a:t>
                      </a:r>
                      <a:r>
                        <a:rPr lang="en-GB" sz="1800" b="1" i="0" u="none" strike="noStrike" cap="none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Risks and Current Assumptions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700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2022/23 Financial Position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160" y="1346818"/>
            <a:ext cx="8168926" cy="370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Anticipated break-even position </a:t>
            </a:r>
          </a:p>
          <a:p>
            <a:pPr marL="101598" indent="0">
              <a:spcBef>
                <a:spcPts val="0"/>
              </a:spcBef>
              <a:buClr>
                <a:srgbClr val="002060"/>
              </a:buClr>
              <a:buSzPct val="100000"/>
              <a:buNone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area covers depreciation charges, annual managed expenditure items and any impairment of assets</a:t>
            </a:r>
          </a:p>
          <a:p>
            <a:pPr marL="558786" lvl="1" indent="0">
              <a:buClr>
                <a:srgbClr val="002060"/>
              </a:buClr>
              <a:buSzPct val="100000"/>
              <a:buNone/>
              <a:defRPr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GB" sz="1600" dirty="0"/>
          </a:p>
          <a:p>
            <a:pPr marL="558786" lvl="1" indent="0">
              <a:buClr>
                <a:srgbClr val="002060"/>
              </a:buClr>
              <a:buSzPct val="100000"/>
              <a:buNone/>
              <a:defRPr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786" lvl="1" indent="0">
              <a:buClr>
                <a:srgbClr val="002060"/>
              </a:buClr>
              <a:buSzPct val="100000"/>
              <a:buNone/>
              <a:defRPr/>
            </a:pP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>
              <a:buClr>
                <a:srgbClr val="002060"/>
              </a:buClr>
              <a:buSzPct val="10000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786" lvl="1" indent="0">
              <a:buSzPct val="100000"/>
              <a:buNone/>
              <a:defRPr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285090"/>
              </p:ext>
            </p:extLst>
          </p:nvPr>
        </p:nvGraphicFramePr>
        <p:xfrm>
          <a:off x="308005" y="752777"/>
          <a:ext cx="7994747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994747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Non-Core</a:t>
                      </a:r>
                      <a:r>
                        <a:rPr lang="en-GB" sz="1800" b="1" i="0" u="none" strike="noStrike" cap="none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Position 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26494"/>
              </p:ext>
            </p:extLst>
          </p:nvPr>
        </p:nvGraphicFramePr>
        <p:xfrm>
          <a:off x="715087" y="2656835"/>
          <a:ext cx="4825741" cy="1794447"/>
        </p:xfrm>
        <a:graphic>
          <a:graphicData uri="http://schemas.openxmlformats.org/drawingml/2006/table">
            <a:tbl>
              <a:tblPr firstRow="1" firstCol="1" bandRow="1">
                <a:tableStyleId>{9C89DDF2-D6E7-4416-9A17-0C599F85544F}</a:tableStyleId>
              </a:tblPr>
              <a:tblGrid>
                <a:gridCol w="3739587">
                  <a:extLst>
                    <a:ext uri="{9D8B030D-6E8A-4147-A177-3AD203B41FA5}">
                      <a16:colId xmlns:a16="http://schemas.microsoft.com/office/drawing/2014/main" val="4001085202"/>
                    </a:ext>
                  </a:extLst>
                </a:gridCol>
                <a:gridCol w="1086154">
                  <a:extLst>
                    <a:ext uri="{9D8B030D-6E8A-4147-A177-3AD203B41FA5}">
                      <a16:colId xmlns:a16="http://schemas.microsoft.com/office/drawing/2014/main" val="163368708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  <a:effectLst/>
                        </a:rPr>
                        <a:t>Category</a:t>
                      </a:r>
                      <a:endParaRPr lang="en-GB" sz="1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  <a:effectLst/>
                        </a:rPr>
                        <a:t>Annual Budget</a:t>
                      </a:r>
                      <a:endParaRPr lang="en-GB" sz="1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50854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  <a:effectLst/>
                        </a:rPr>
                        <a:t>Annually Managed Expenditure (AME)</a:t>
                      </a:r>
                      <a:endParaRPr lang="en-GB" sz="1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  <a:effectLst/>
                        </a:rPr>
                        <a:t>40,000</a:t>
                      </a:r>
                      <a:endParaRPr lang="en-GB" sz="1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585014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  <a:effectLst/>
                        </a:rPr>
                        <a:t>Depreciation (Donated Assets)</a:t>
                      </a:r>
                      <a:endParaRPr lang="en-GB" sz="1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  <a:effectLst/>
                        </a:rPr>
                        <a:t>10,000</a:t>
                      </a:r>
                      <a:endParaRPr lang="en-GB" sz="1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7141208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  <a:effectLst/>
                        </a:rPr>
                        <a:t>Depreciation (Board Capital)</a:t>
                      </a:r>
                      <a:endParaRPr lang="en-GB" sz="1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  <a:effectLst/>
                        </a:rPr>
                        <a:t>9,296,000</a:t>
                      </a:r>
                      <a:endParaRPr lang="en-GB" sz="1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6616428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  <a:effectLst/>
                        </a:rPr>
                        <a:t>IFRS 16 Funding</a:t>
                      </a:r>
                      <a:endParaRPr lang="en-GB" sz="1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  <a:effectLst/>
                        </a:rPr>
                        <a:t>1,377,000</a:t>
                      </a:r>
                      <a:endParaRPr lang="en-GB" sz="1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2797087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n-GB" sz="1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002060"/>
                          </a:solidFill>
                          <a:effectLst/>
                        </a:rPr>
                        <a:t>10,723,000</a:t>
                      </a:r>
                      <a:endParaRPr lang="en-GB" sz="1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1097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14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2022/23 Financial Position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345487"/>
              </p:ext>
            </p:extLst>
          </p:nvPr>
        </p:nvGraphicFramePr>
        <p:xfrm>
          <a:off x="308007" y="617781"/>
          <a:ext cx="7994747" cy="1310640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994747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10695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Capital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1" i="0" u="none" strike="noStrike" cap="none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i="0" u="none" strike="noStrike" cap="none" dirty="0">
                          <a:solidFill>
                            <a:srgbClr val="002060"/>
                          </a:solidFill>
                          <a:latin typeface="+mj-lt"/>
                          <a:ea typeface="Lato Light"/>
                          <a:cs typeface="Lato Light"/>
                          <a:sym typeface="Arial"/>
                        </a:rPr>
                        <a:t>Capital allocations of £4.270m have been confirmed by Scottish Government at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i="0" u="none" strike="noStrike" cap="none" dirty="0">
                          <a:solidFill>
                            <a:srgbClr val="002060"/>
                          </a:solidFill>
                          <a:latin typeface="+mj-lt"/>
                          <a:ea typeface="Lato Light"/>
                          <a:cs typeface="Lato Light"/>
                          <a:sym typeface="Arial"/>
                        </a:rPr>
                        <a:t>Month 10 with ‘anticipated’ allocations expected of a further £10.187m which would result in an overall funded 2023/24 Capital Plan of £14.457m.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459041"/>
              </p:ext>
            </p:extLst>
          </p:nvPr>
        </p:nvGraphicFramePr>
        <p:xfrm>
          <a:off x="308006" y="2035629"/>
          <a:ext cx="7994747" cy="2943144"/>
        </p:xfrm>
        <a:graphic>
          <a:graphicData uri="http://schemas.openxmlformats.org/drawingml/2006/table">
            <a:tbl>
              <a:tblPr firstRow="1" firstCol="1" bandRow="1">
                <a:tableStyleId>{9C89DDF2-D6E7-4416-9A17-0C599F85544F}</a:tableStyleId>
              </a:tblPr>
              <a:tblGrid>
                <a:gridCol w="3759597">
                  <a:extLst>
                    <a:ext uri="{9D8B030D-6E8A-4147-A177-3AD203B41FA5}">
                      <a16:colId xmlns:a16="http://schemas.microsoft.com/office/drawing/2014/main" val="4115694187"/>
                    </a:ext>
                  </a:extLst>
                </a:gridCol>
                <a:gridCol w="1567305">
                  <a:extLst>
                    <a:ext uri="{9D8B030D-6E8A-4147-A177-3AD203B41FA5}">
                      <a16:colId xmlns:a16="http://schemas.microsoft.com/office/drawing/2014/main" val="3357921240"/>
                    </a:ext>
                  </a:extLst>
                </a:gridCol>
                <a:gridCol w="1335241">
                  <a:extLst>
                    <a:ext uri="{9D8B030D-6E8A-4147-A177-3AD203B41FA5}">
                      <a16:colId xmlns:a16="http://schemas.microsoft.com/office/drawing/2014/main" val="2098065234"/>
                    </a:ext>
                  </a:extLst>
                </a:gridCol>
                <a:gridCol w="1332604">
                  <a:extLst>
                    <a:ext uri="{9D8B030D-6E8A-4147-A177-3AD203B41FA5}">
                      <a16:colId xmlns:a16="http://schemas.microsoft.com/office/drawing/2014/main" val="1207335285"/>
                    </a:ext>
                  </a:extLst>
                </a:gridCol>
              </a:tblGrid>
              <a:tr h="423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Confirmed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Allocation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Anticipated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Allocation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Total 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5429569"/>
                  </a:ext>
                </a:extLst>
              </a:tr>
              <a:tr h="256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Formula Core Capital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£2.691m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£0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£2.691m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8791898"/>
                  </a:ext>
                </a:extLst>
              </a:tr>
              <a:tr h="256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Academy Capital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£1.272m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£0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£1.272m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393716"/>
                  </a:ext>
                </a:extLst>
              </a:tr>
              <a:tr h="256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National Infrastructure Board Equipment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£0.162m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£0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£0.162m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0522739"/>
                  </a:ext>
                </a:extLst>
              </a:tr>
              <a:tr h="256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2022/23 Capital Allocation ‘returned’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£0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£1.887m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£1.887m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966920"/>
                  </a:ext>
                </a:extLst>
              </a:tr>
              <a:tr h="423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2023/24 agreed additional allocations (three allocations agreed with SG)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£0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£0.800m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£0.800m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1384674"/>
                  </a:ext>
                </a:extLst>
              </a:tr>
              <a:tr h="256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NHS Academy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£0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£0.500m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£0.500m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1457058"/>
                  </a:ext>
                </a:extLst>
              </a:tr>
              <a:tr h="256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Phase 2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£0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£7.000m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£7.000m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0388560"/>
                  </a:ext>
                </a:extLst>
              </a:tr>
              <a:tr h="256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NSD funding transfer for NSD Pods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£0.145m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£0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2060"/>
                          </a:solidFill>
                          <a:effectLst/>
                        </a:rPr>
                        <a:t>£0.145m</a:t>
                      </a:r>
                      <a:endParaRPr lang="en-GB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5294446"/>
                  </a:ext>
                </a:extLst>
              </a:tr>
              <a:tr h="256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£4.270m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£10.187m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£14.457m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0742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261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F53D6-DE02-5CFE-A5F4-615ED7BF5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FAB04-EB7A-0507-612C-D3FAEB47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2022/23 Financial Position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E37340-7920-6835-AD55-84EC6C29B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429825"/>
              </p:ext>
            </p:extLst>
          </p:nvPr>
        </p:nvGraphicFramePr>
        <p:xfrm>
          <a:off x="308007" y="617782"/>
          <a:ext cx="7994747" cy="438440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994747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38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Capital </a:t>
                      </a:r>
                      <a:endParaRPr lang="en-GB" sz="1600" b="0" i="0" u="none" strike="noStrike" cap="none" dirty="0">
                        <a:solidFill>
                          <a:srgbClr val="002060"/>
                        </a:solidFill>
                        <a:latin typeface="+mj-lt"/>
                        <a:ea typeface="Lato Light"/>
                        <a:cs typeface="Lato Light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E7517D-5CE4-FFD2-93F4-70F89D050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718363"/>
              </p:ext>
            </p:extLst>
          </p:nvPr>
        </p:nvGraphicFramePr>
        <p:xfrm>
          <a:off x="300159" y="1249928"/>
          <a:ext cx="6967975" cy="2270125"/>
        </p:xfrm>
        <a:graphic>
          <a:graphicData uri="http://schemas.openxmlformats.org/drawingml/2006/table">
            <a:tbl>
              <a:tblPr firstRow="1" firstCol="1" bandRow="1">
                <a:tableStyleId>{9C89DDF2-D6E7-4416-9A17-0C599F85544F}</a:tableStyleId>
              </a:tblPr>
              <a:tblGrid>
                <a:gridCol w="5503077">
                  <a:extLst>
                    <a:ext uri="{9D8B030D-6E8A-4147-A177-3AD203B41FA5}">
                      <a16:colId xmlns:a16="http://schemas.microsoft.com/office/drawing/2014/main" val="2901372164"/>
                    </a:ext>
                  </a:extLst>
                </a:gridCol>
                <a:gridCol w="1464898">
                  <a:extLst>
                    <a:ext uri="{9D8B030D-6E8A-4147-A177-3AD203B41FA5}">
                      <a16:colId xmlns:a16="http://schemas.microsoft.com/office/drawing/2014/main" val="2673508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</a:rPr>
                        <a:t>Category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</a:rPr>
                        <a:t>Capital Plan V2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574778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</a:rPr>
                        <a:t>1.Estates (Inc. Hotel and Academy)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</a:rPr>
                        <a:t>£5.665m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320607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</a:rPr>
                        <a:t>2.Medical Equipment (Inc. Academy)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</a:rPr>
                        <a:t>£0.669m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135672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</a:rPr>
                        <a:t>3.Information Management &amp; Technology (IM&amp;T)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</a:rPr>
                        <a:t>£0.960m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8067008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</a:rPr>
                        <a:t>4.National Infrastructure Board Projects-Medical Equipment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</a:rPr>
                        <a:t>£0.162m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260585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</a:rPr>
                        <a:t>Total Core Capital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</a:rPr>
                        <a:t>£7.456m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538237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</a:rPr>
                        <a:t>6.Phase 2 Expansion (estimate)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</a:rPr>
                        <a:t>£7.000m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955204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</a:rPr>
                        <a:t>Total Capital 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</a:rPr>
                        <a:t>£14.457m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74295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A877DF9-BFEE-0441-E190-5123FD37990D}"/>
              </a:ext>
            </a:extLst>
          </p:cNvPr>
          <p:cNvSpPr txBox="1"/>
          <p:nvPr/>
        </p:nvSpPr>
        <p:spPr>
          <a:xfrm>
            <a:off x="300158" y="3704742"/>
            <a:ext cx="7250365" cy="76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07000"/>
              </a:lnSpc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orgia" panose="02040502050405020303" pitchFamily="18" charset="0"/>
              </a:rPr>
              <a:t>In addition to the above there is an anticipated capital allocation of £1.893m associated with Phase 2 Equipment under £5,000 which will be transferred from capital to revenue </a:t>
            </a:r>
          </a:p>
          <a:p>
            <a:pPr eaLnBrk="0" hangingPunct="0">
              <a:lnSpc>
                <a:spcPct val="107000"/>
              </a:lnSpc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orgia" panose="02040502050405020303" pitchFamily="18" charset="0"/>
              </a:rPr>
              <a:t>to fund these items over and above the Core capital resource limit.</a:t>
            </a:r>
            <a:endParaRPr lang="en-GB" sz="105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0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293" y="295134"/>
            <a:ext cx="7238251" cy="1159800"/>
          </a:xfrm>
        </p:spPr>
        <p:txBody>
          <a:bodyPr/>
          <a:lstStyle/>
          <a:p>
            <a:r>
              <a:rPr lang="en-GB" sz="4000" dirty="0"/>
              <a:t>Presentation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293" y="1068279"/>
            <a:ext cx="8043324" cy="3151023"/>
          </a:xfrm>
        </p:spPr>
        <p:txBody>
          <a:bodyPr/>
          <a:lstStyle/>
          <a:p>
            <a:pPr lvl="0"/>
            <a:r>
              <a:rPr lang="en-GB" sz="2200" b="1" dirty="0"/>
              <a:t>Decision</a:t>
            </a:r>
            <a:r>
              <a:rPr lang="en-GB" sz="2200" dirty="0"/>
              <a:t> </a:t>
            </a:r>
            <a:endParaRPr lang="en-GB" sz="2200" dirty="0" smtClean="0"/>
          </a:p>
          <a:p>
            <a:pPr lvl="0"/>
            <a:endParaRPr lang="en-GB" sz="2200" b="1" dirty="0"/>
          </a:p>
          <a:p>
            <a:pPr lvl="0"/>
            <a:r>
              <a:rPr lang="en-GB" sz="2200" b="1" dirty="0" smtClean="0"/>
              <a:t>NHS Golden Jubilee Board is asked to:</a:t>
            </a:r>
            <a:endParaRPr lang="en-GB" sz="2200" b="1" dirty="0"/>
          </a:p>
          <a:p>
            <a:r>
              <a:rPr lang="en-GB" sz="2200" dirty="0"/>
              <a:t> </a:t>
            </a:r>
            <a:endParaRPr lang="en-GB" sz="2200" b="1" dirty="0"/>
          </a:p>
          <a:p>
            <a:pPr lvl="0" indent="-9525"/>
            <a:r>
              <a:rPr lang="en-GB" sz="2200" dirty="0" smtClean="0"/>
              <a:t>Approve </a:t>
            </a:r>
            <a:r>
              <a:rPr lang="en-GB" sz="2200" dirty="0"/>
              <a:t>the Summary Financial Report as at 31 January </a:t>
            </a:r>
            <a:r>
              <a:rPr lang="en-GB" sz="2200" dirty="0" smtClean="0"/>
              <a:t>2024 (Month </a:t>
            </a:r>
            <a:r>
              <a:rPr lang="en-GB" sz="2200" dirty="0"/>
              <a:t>10)</a:t>
            </a:r>
            <a:endParaRPr lang="en-GB" sz="2200" b="1" dirty="0"/>
          </a:p>
          <a:p>
            <a:endParaRPr lang="en-US" altLang="en-US" dirty="0"/>
          </a:p>
          <a:p>
            <a:r>
              <a:rPr lang="en-US" altLang="en-US" sz="4400" dirty="0"/>
              <a:t>Questions</a:t>
            </a:r>
            <a:r>
              <a:rPr lang="en-US" altLang="en-US" sz="3600" dirty="0"/>
              <a:t> ?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24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2023/24 Financial Position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099811"/>
              </p:ext>
            </p:extLst>
          </p:nvPr>
        </p:nvGraphicFramePr>
        <p:xfrm>
          <a:off x="300160" y="579364"/>
          <a:ext cx="7929440" cy="365760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929440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311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Points (Month 10)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77126"/>
              </p:ext>
            </p:extLst>
          </p:nvPr>
        </p:nvGraphicFramePr>
        <p:xfrm>
          <a:off x="300160" y="1017804"/>
          <a:ext cx="7929440" cy="3848110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929440">
                  <a:extLst>
                    <a:ext uri="{9D8B030D-6E8A-4147-A177-3AD203B41FA5}">
                      <a16:colId xmlns:a16="http://schemas.microsoft.com/office/drawing/2014/main" val="1226554044"/>
                    </a:ext>
                  </a:extLst>
                </a:gridCol>
              </a:tblGrid>
              <a:tr h="384811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</a:t>
                      </a:r>
                      <a:r>
                        <a:rPr lang="en-GB" sz="18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approved a 2023/24 break even Financial Plan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</a:t>
                      </a:r>
                      <a:r>
                        <a:rPr lang="en-GB" sz="18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 r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equires</a:t>
                      </a:r>
                      <a:r>
                        <a:rPr lang="en-GB" sz="18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c.-£6.66m 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budget</a:t>
                      </a:r>
                      <a:r>
                        <a:rPr lang="en-GB" sz="18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savings /in-year efficiencies by March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To Date Core Revenue position as at end January 2024 is a positive  variance of + £780k or 0.4%. The position is expected to narrow back towards break even through Months 11 and 12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Assumptions on phasing and profile of expenditure still anticipates a break-even position by year end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3288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61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976620" cy="438439"/>
          </a:xfrm>
        </p:spPr>
        <p:txBody>
          <a:bodyPr/>
          <a:lstStyle/>
          <a:p>
            <a:r>
              <a:rPr lang="en-GB" dirty="0"/>
              <a:t>2023/24 Financial Position – Month 9</a:t>
            </a:r>
          </a:p>
        </p:txBody>
      </p:sp>
      <p:sp>
        <p:nvSpPr>
          <p:cNvPr id="3" name="Rectangle 2"/>
          <p:cNvSpPr/>
          <p:nvPr/>
        </p:nvSpPr>
        <p:spPr>
          <a:xfrm>
            <a:off x="300160" y="3412606"/>
            <a:ext cx="7385154" cy="1671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net revenue core position for January 2024 reflects an overall positive variance of c. £780,000</a:t>
            </a:r>
            <a:endParaRPr lang="en-GB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60"/>
              </a:spcBef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Georgia" panose="02040502050405020303" pitchFamily="18" charset="0"/>
              </a:rPr>
              <a:t>Income to date of c.£193.719m is ahead of the year to date budget of c. £191.862m resulting in a positive variance of c.£1.856m.  </a:t>
            </a:r>
          </a:p>
          <a:p>
            <a:pPr marL="342900" lvl="0" indent="-342900">
              <a:spcBef>
                <a:spcPts val="560"/>
              </a:spcBef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Georgia" panose="02040502050405020303" pitchFamily="18" charset="0"/>
              </a:rPr>
              <a:t>Expenditure to date of c.£187.817m is ahead of the year to date budget of £186.739m resulting in an adverse variance of </a:t>
            </a:r>
            <a:r>
              <a:rPr lang="en-GB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Georgia" panose="02040502050405020303" pitchFamily="18" charset="0"/>
              </a:rPr>
              <a:t>c.-£1.077m.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AC863B-C7BE-8B45-FB7E-BF98374F0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0" y="669470"/>
            <a:ext cx="7159234" cy="265303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98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2023/24 Financial Position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58601"/>
              </p:ext>
            </p:extLst>
          </p:nvPr>
        </p:nvGraphicFramePr>
        <p:xfrm>
          <a:off x="344582" y="622908"/>
          <a:ext cx="7188332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188332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Income Points at January 2024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0160" y="1119414"/>
            <a:ext cx="7232753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revenue income position for January 2024 reflects an overall positive variance of c. £1.856m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617629-5CE7-2E68-C88C-F226FB3D5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5" y="1721246"/>
            <a:ext cx="6651083" cy="86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59529-7A9E-6C8B-1661-CFE9FD1E5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6" y="2786906"/>
            <a:ext cx="6651083" cy="1267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5A35E4-EE7B-7670-4120-47CAC798A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5" y="4190973"/>
            <a:ext cx="6651083" cy="811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38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2023/24 Financial Position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4581" y="1061513"/>
            <a:ext cx="7950333" cy="4002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Core Funding allocated to date of c.£114.720m. Anticipated total Core RRL of c.£137.665m for 2023/24 with £22.945m still to be received</a:t>
            </a:r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sz="1800" dirty="0">
              <a:latin typeface="+mn-lt"/>
              <a:cs typeface="Arial" panose="020B0604020202020204" pitchFamily="34" charset="0"/>
            </a:endParaRPr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SLA </a:t>
            </a:r>
            <a:r>
              <a:rPr lang="en-GB" sz="1800" dirty="0">
                <a:cs typeface="Arial" panose="020B0604020202020204" pitchFamily="34" charset="0"/>
              </a:rPr>
              <a:t>Income of c.£67.422m equating to an over-recovery against budget of c.£67.065m by c.£357k</a:t>
            </a:r>
          </a:p>
          <a:p>
            <a:pPr marL="101598" indent="0" defTabSz="685800">
              <a:buClrTx/>
              <a:buNone/>
            </a:pPr>
            <a:endParaRPr lang="en-GB" sz="1800" dirty="0">
              <a:latin typeface="+mn-lt"/>
              <a:cs typeface="Arial" panose="020B0604020202020204" pitchFamily="34" charset="0"/>
            </a:endParaRPr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Hotel and Other Income of c.£11.576m equating to an over-recovery against budget of c.£10.077m by £1.499m</a:t>
            </a:r>
          </a:p>
          <a:p>
            <a:pPr marL="101598" indent="0" defTabSz="685800">
              <a:buClrTx/>
              <a:buNone/>
            </a:pPr>
            <a:endParaRPr lang="en-GB" sz="1800" dirty="0">
              <a:latin typeface="+mn-lt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Hotel income  	     £482k</a:t>
            </a: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Other variances  	     £1,017k  (VAT rebate, CNORIS and SNRSS)</a:t>
            </a:r>
          </a:p>
          <a:p>
            <a:pPr lvl="2" defTabSz="685800">
              <a:buClrTx/>
              <a:buFont typeface="Courier New" panose="02070309020205020404" pitchFamily="49" charset="0"/>
              <a:buChar char="o"/>
            </a:pPr>
            <a:endParaRPr lang="en-GB" sz="18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>
              <a:latin typeface="+mn-lt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551919"/>
              </p:ext>
            </p:extLst>
          </p:nvPr>
        </p:nvGraphicFramePr>
        <p:xfrm>
          <a:off x="344580" y="618925"/>
          <a:ext cx="7950333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950333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Income Points at January 2024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0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5" y="140925"/>
            <a:ext cx="6177000" cy="438439"/>
          </a:xfrm>
        </p:spPr>
        <p:txBody>
          <a:bodyPr/>
          <a:lstStyle/>
          <a:p>
            <a:r>
              <a:rPr lang="en-GB" dirty="0"/>
              <a:t>2023/24 Financial Position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860514"/>
              </p:ext>
            </p:extLst>
          </p:nvPr>
        </p:nvGraphicFramePr>
        <p:xfrm>
          <a:off x="308005" y="579364"/>
          <a:ext cx="7486165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7486165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Expenditure Points at January 2024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0917" y="1044574"/>
            <a:ext cx="7377308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revenue expenditure position for January 2024 reflects an overall adverse variance of </a:t>
            </a:r>
            <a:r>
              <a:rPr lang="en-GB" sz="1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c.-£1,077m.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D6454-A32F-825F-E112-86CC3DEC8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5" y="1382410"/>
            <a:ext cx="6899619" cy="15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200E27-651E-BA1D-DE18-B86E213D7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5" y="3023365"/>
            <a:ext cx="6899619" cy="1718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9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2023/24 Financial Position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160" y="1091993"/>
            <a:ext cx="7840587" cy="406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Overall overspend of </a:t>
            </a: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-£1.077m or -0.58%</a:t>
            </a:r>
          </a:p>
          <a:p>
            <a:pPr marL="0" indent="0" defTabSz="685800">
              <a:spcBef>
                <a:spcPts val="0"/>
              </a:spcBef>
              <a:buClrTx/>
              <a:buNone/>
            </a:pPr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Costs £692k positive or 0.55%</a:t>
            </a:r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YTD Budget</a:t>
            </a:r>
          </a:p>
          <a:p>
            <a:pPr marL="558786" lvl="1" indent="0" defTabSz="685800">
              <a:buClrTx/>
              <a:buNone/>
            </a:pPr>
            <a:endParaRPr lang="en-GB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786" lvl="1" indent="0" defTabSz="685800">
              <a:buClrTx/>
              <a:buNone/>
            </a:pPr>
            <a:endParaRPr lang="en-GB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786" lvl="1" indent="0" defTabSz="685800">
              <a:buClrTx/>
              <a:buNone/>
            </a:pPr>
            <a:endParaRPr lang="en-GB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 defTabSz="685800">
              <a:buClrTx/>
              <a:buNone/>
            </a:pPr>
            <a:endParaRPr lang="en-GB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Pay Costs </a:t>
            </a:r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-£1.768m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or </a:t>
            </a:r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-2.94%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YTD Budget</a:t>
            </a: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8786" lvl="1" indent="0" defTabSz="685800">
              <a:buClrTx/>
              <a:buNone/>
            </a:pP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Courier New" panose="02070309020205020404" pitchFamily="49" charset="0"/>
              <a:buChar char="o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685800">
              <a:buClrTx/>
              <a:buFont typeface="Wingdings" panose="05000000000000000000" pitchFamily="2" charset="2"/>
              <a:buChar char="§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24015"/>
              </p:ext>
            </p:extLst>
          </p:nvPr>
        </p:nvGraphicFramePr>
        <p:xfrm>
          <a:off x="346166" y="634165"/>
          <a:ext cx="6762901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762901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Expenditure Points at January 2024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766961"/>
              </p:ext>
            </p:extLst>
          </p:nvPr>
        </p:nvGraphicFramePr>
        <p:xfrm>
          <a:off x="1233526" y="1945070"/>
          <a:ext cx="3783514" cy="830684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1750465664"/>
                    </a:ext>
                  </a:extLst>
                </a:gridCol>
                <a:gridCol w="903514">
                  <a:extLst>
                    <a:ext uri="{9D8B030D-6E8A-4147-A177-3AD203B41FA5}">
                      <a16:colId xmlns:a16="http://schemas.microsoft.com/office/drawing/2014/main" val="80790498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091743189"/>
                    </a:ext>
                  </a:extLst>
                </a:gridCol>
              </a:tblGrid>
              <a:tr h="16363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Staff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-£269k 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03638"/>
                  </a:ext>
                </a:extLst>
              </a:tr>
              <a:tr h="278182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Nursing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£1,138k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Under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906009"/>
                  </a:ext>
                </a:extLst>
              </a:tr>
              <a:tr h="278182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Clinical, Support</a:t>
                      </a:r>
                      <a:r>
                        <a:rPr lang="en-GB" sz="1200" baseline="0" dirty="0">
                          <a:solidFill>
                            <a:srgbClr val="002060"/>
                          </a:solidFill>
                        </a:rPr>
                        <a:t> &amp; Admin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-£177k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91299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873107"/>
              </p:ext>
            </p:extLst>
          </p:nvPr>
        </p:nvGraphicFramePr>
        <p:xfrm>
          <a:off x="1233526" y="3288383"/>
          <a:ext cx="3783600" cy="1645920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3284447094"/>
                    </a:ext>
                  </a:extLst>
                </a:gridCol>
                <a:gridCol w="903600">
                  <a:extLst>
                    <a:ext uri="{9D8B030D-6E8A-4147-A177-3AD203B41FA5}">
                      <a16:colId xmlns:a16="http://schemas.microsoft.com/office/drawing/2014/main" val="303061225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00846739"/>
                    </a:ext>
                  </a:extLst>
                </a:gridCol>
              </a:tblGrid>
              <a:tr h="12000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Pharmacy Supplies 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-£161k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943298"/>
                  </a:ext>
                </a:extLst>
              </a:tr>
              <a:tr h="12000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Surgical Supplies 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-£393k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903073"/>
                  </a:ext>
                </a:extLst>
              </a:tr>
              <a:tr h="12000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Lab/Radiology 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-£55k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054506"/>
                  </a:ext>
                </a:extLst>
              </a:tr>
              <a:tr h="12000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PPE 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£28k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938289"/>
                  </a:ext>
                </a:extLst>
              </a:tr>
              <a:tr h="12000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-£1,095k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182782"/>
                  </a:ext>
                </a:extLst>
              </a:tr>
              <a:tr h="12000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CS&amp;R&amp;S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2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-£92k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177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1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2023/24 Financial Position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160" y="1091993"/>
            <a:ext cx="8397526" cy="406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500" u="sng" dirty="0">
                <a:latin typeface="+mn-lt"/>
              </a:rPr>
              <a:t>Pharmacy </a:t>
            </a:r>
            <a:r>
              <a:rPr lang="en-GB" sz="1500" u="sng" dirty="0"/>
              <a:t>Supplies </a:t>
            </a:r>
            <a:r>
              <a:rPr lang="en-GB" sz="1500" u="sng" dirty="0">
                <a:solidFill>
                  <a:srgbClr val="FF0000"/>
                </a:solidFill>
              </a:rPr>
              <a:t>-£161k </a:t>
            </a:r>
            <a:r>
              <a:rPr lang="en-GB" sz="1500" u="sng" dirty="0"/>
              <a:t>YTD</a:t>
            </a:r>
          </a:p>
          <a:p>
            <a:pPr marL="101598" indent="0" defTabSz="685800">
              <a:buClrTx/>
              <a:buNone/>
            </a:pPr>
            <a:r>
              <a:rPr lang="en-GB" sz="1500" dirty="0">
                <a:latin typeface="+mn-lt"/>
              </a:rPr>
              <a:t>DoP reviewing key drivers of YTD variances, including use of branded/generic drugs and    quantity of drugs dispensed at discharge (some high cost patients in CCU YTD as well). </a:t>
            </a:r>
          </a:p>
          <a:p>
            <a:pPr marL="446088" indent="0" defTabSz="685800">
              <a:buClrTx/>
              <a:buNone/>
            </a:pPr>
            <a:r>
              <a:rPr lang="en-GB" sz="1500" dirty="0">
                <a:latin typeface="+mn-lt"/>
              </a:rPr>
              <a:t>.</a:t>
            </a:r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500" u="sng" dirty="0">
                <a:latin typeface="+mn-lt"/>
              </a:rPr>
              <a:t>Surgical Supplies </a:t>
            </a:r>
            <a:r>
              <a:rPr lang="en-GB" sz="1500" u="sng" dirty="0">
                <a:solidFill>
                  <a:srgbClr val="FF0000"/>
                </a:solidFill>
                <a:latin typeface="+mn-lt"/>
              </a:rPr>
              <a:t>-£393k </a:t>
            </a:r>
            <a:r>
              <a:rPr lang="en-GB" sz="1500" u="sng" dirty="0">
                <a:latin typeface="+mn-lt"/>
              </a:rPr>
              <a:t>YTD</a:t>
            </a:r>
          </a:p>
          <a:p>
            <a:pPr marL="101598" indent="0" defTabSz="685800">
              <a:buClrTx/>
              <a:buNone/>
            </a:pPr>
            <a:r>
              <a:rPr lang="en-GB" sz="1500" dirty="0">
                <a:latin typeface="+mn-lt"/>
              </a:rPr>
              <a:t>The main overspends, are within the Divisional narratives, relate to theatre supplies within NES and expenditure across HLD services some of which off-set with corresponding over-performance on SLA income e.g. TAVI income</a:t>
            </a:r>
            <a:endParaRPr lang="en-GB" dirty="0"/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sz="1500" u="sng" dirty="0">
              <a:latin typeface="+mn-lt"/>
            </a:endParaRPr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500" u="sng" dirty="0">
                <a:latin typeface="+mn-lt"/>
              </a:rPr>
              <a:t>Labs/Radiology Supplies </a:t>
            </a:r>
            <a:r>
              <a:rPr lang="en-GB" sz="1500" u="sng" dirty="0">
                <a:solidFill>
                  <a:srgbClr val="FF0000"/>
                </a:solidFill>
                <a:latin typeface="+mn-lt"/>
              </a:rPr>
              <a:t>-£55k</a:t>
            </a:r>
            <a:r>
              <a:rPr lang="en-GB" sz="1500" u="sng" dirty="0">
                <a:latin typeface="+mn-lt"/>
              </a:rPr>
              <a:t> YTD</a:t>
            </a:r>
          </a:p>
          <a:p>
            <a:pPr marL="101598" indent="0" defTabSz="685800">
              <a:buClrTx/>
              <a:buNone/>
            </a:pPr>
            <a:r>
              <a:rPr lang="en-GB" sz="1500" dirty="0"/>
              <a:t>At as Month 10 overall Labs/Radiology Supplies are c.</a:t>
            </a:r>
            <a:r>
              <a:rPr lang="en-GB" sz="1500" dirty="0">
                <a:solidFill>
                  <a:srgbClr val="FF0000"/>
                </a:solidFill>
                <a:latin typeface="+mn-lt"/>
              </a:rPr>
              <a:t>-£55k</a:t>
            </a:r>
            <a:r>
              <a:rPr lang="en-GB" sz="1500" dirty="0"/>
              <a:t> over the year to date budget estimate</a:t>
            </a:r>
          </a:p>
          <a:p>
            <a:pPr marL="101598" indent="0" defTabSz="685800">
              <a:buClrTx/>
              <a:buNone/>
            </a:pPr>
            <a:endParaRPr lang="en-GB" sz="1500" dirty="0"/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sz="1600" dirty="0"/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dirty="0"/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685800">
              <a:buClrTx/>
              <a:buFont typeface="Wingdings" panose="05000000000000000000" pitchFamily="2" charset="2"/>
              <a:buChar char="§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359872"/>
              </p:ext>
            </p:extLst>
          </p:nvPr>
        </p:nvGraphicFramePr>
        <p:xfrm>
          <a:off x="346166" y="634165"/>
          <a:ext cx="6762901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762901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Expenditure Points at December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2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60" y="140925"/>
            <a:ext cx="6184845" cy="438439"/>
          </a:xfrm>
        </p:spPr>
        <p:txBody>
          <a:bodyPr/>
          <a:lstStyle/>
          <a:p>
            <a:r>
              <a:rPr lang="en-GB" dirty="0"/>
              <a:t>2023/24 Financial Position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0160" y="1091993"/>
            <a:ext cx="8397526" cy="406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5559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CCFF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defRPr>
            </a:lvl1pPr>
            <a:lvl2pPr marL="914377" marR="0" lvl="1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500" u="sng" dirty="0">
                <a:latin typeface="+mn-lt"/>
              </a:rPr>
              <a:t>PPE £29k</a:t>
            </a:r>
            <a:r>
              <a:rPr lang="en-GB" sz="1500" u="sng" dirty="0">
                <a:solidFill>
                  <a:srgbClr val="FF0000"/>
                </a:solidFill>
              </a:rPr>
              <a:t> </a:t>
            </a:r>
            <a:r>
              <a:rPr lang="en-GB" sz="1500" u="sng" dirty="0"/>
              <a:t>YTD</a:t>
            </a:r>
          </a:p>
          <a:p>
            <a:pPr marL="101598" indent="0" defTabSz="685800">
              <a:buClrTx/>
              <a:buNone/>
            </a:pPr>
            <a:r>
              <a:rPr lang="en-GB" sz="1500" dirty="0"/>
              <a:t>At as Month 10 overall PPE supplies and services are c.£29k under the year to date budget estimate</a:t>
            </a:r>
          </a:p>
          <a:p>
            <a:pPr marL="101598" indent="0" defTabSz="685800">
              <a:buClrTx/>
              <a:buNone/>
            </a:pPr>
            <a:endParaRPr lang="en-GB" sz="1500" u="sng" dirty="0"/>
          </a:p>
          <a:p>
            <a:pPr defTabSz="685800">
              <a:buClrTx/>
              <a:buFont typeface="Arial" panose="020B0604020202020204" pitchFamily="34" charset="0"/>
              <a:buChar char="•"/>
            </a:pPr>
            <a:r>
              <a:rPr lang="en-GB" sz="1500" u="sng" dirty="0">
                <a:latin typeface="+mn-lt"/>
              </a:rPr>
              <a:t>FM </a:t>
            </a:r>
            <a:r>
              <a:rPr lang="en-GB" sz="1500" u="sng" dirty="0">
                <a:solidFill>
                  <a:srgbClr val="FF0000"/>
                </a:solidFill>
                <a:latin typeface="+mn-lt"/>
              </a:rPr>
              <a:t>-£1.095m </a:t>
            </a:r>
            <a:r>
              <a:rPr lang="en-GB" sz="1500" u="sng" dirty="0">
                <a:latin typeface="+mn-lt"/>
              </a:rPr>
              <a:t>YTD</a:t>
            </a:r>
          </a:p>
          <a:p>
            <a:pPr marL="101598" indent="0" defTabSz="685800">
              <a:buClrTx/>
              <a:buNone/>
            </a:pPr>
            <a:r>
              <a:rPr lang="en-GB" sz="1500" dirty="0"/>
              <a:t>Key pressures relate to increasing Clinical Waste and Energy costs (particularly electricity) driven by volume changes and ongoing unit price increases over and above assumptions agreed in the Financial Plan.</a:t>
            </a:r>
          </a:p>
          <a:p>
            <a:pPr marL="101598" indent="0" defTabSz="685800">
              <a:buClrTx/>
              <a:buNone/>
            </a:pPr>
            <a:endParaRPr lang="en-GB" sz="1500" dirty="0"/>
          </a:p>
          <a:p>
            <a:pPr marL="101598" indent="0" defTabSz="685800">
              <a:buClrTx/>
              <a:buNone/>
            </a:pPr>
            <a:r>
              <a:rPr lang="en-GB" sz="1500" dirty="0"/>
              <a:t>Within this section the Hotel is overspent by -£419k across a number of expenditure categories including utilities, laundry and food purchases</a:t>
            </a:r>
          </a:p>
          <a:p>
            <a:pPr marL="101598" indent="0" defTabSz="685800">
              <a:buClrTx/>
              <a:buNone/>
            </a:pPr>
            <a:endParaRPr lang="en-GB" sz="1500" dirty="0"/>
          </a:p>
          <a:p>
            <a:pPr marL="101598" indent="0" defTabSz="685800">
              <a:buClrTx/>
              <a:buNone/>
            </a:pPr>
            <a:r>
              <a:rPr lang="en-GB" sz="1500" dirty="0"/>
              <a:t>The underlying cost pressure on utilities will be built into the baseline budget for the 2024/25 Financial Plan</a:t>
            </a:r>
          </a:p>
          <a:p>
            <a:pPr marL="446088" indent="0" defTabSz="685800">
              <a:buClrTx/>
              <a:buNone/>
            </a:pPr>
            <a:endParaRPr lang="en-GB" sz="1500" dirty="0"/>
          </a:p>
          <a:p>
            <a:pPr defTabSz="685800">
              <a:buClrTx/>
              <a:buFont typeface="Arial" panose="020B0604020202020204" pitchFamily="34" charset="0"/>
              <a:buChar char="•"/>
            </a:pPr>
            <a:endParaRPr lang="en-GB" dirty="0"/>
          </a:p>
          <a:p>
            <a:pPr lvl="1" defTabSz="685800">
              <a:buClrTx/>
              <a:buFont typeface="Arial" panose="020B0604020202020204" pitchFamily="34" charset="0"/>
              <a:buChar char="•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685800">
              <a:buClrTx/>
              <a:buFont typeface="Wingdings" panose="05000000000000000000" pitchFamily="2" charset="2"/>
              <a:buChar char="§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5" lvl="2" indent="0" defTabSz="685800">
              <a:buClrTx/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58863"/>
              </p:ext>
            </p:extLst>
          </p:nvPr>
        </p:nvGraphicFramePr>
        <p:xfrm>
          <a:off x="346166" y="634165"/>
          <a:ext cx="6762901" cy="403027"/>
        </p:xfrm>
        <a:graphic>
          <a:graphicData uri="http://schemas.openxmlformats.org/drawingml/2006/table">
            <a:tbl>
              <a:tblPr firstRow="1" bandRow="1">
                <a:tableStyleId>{9C89DDF2-D6E7-4416-9A17-0C599F85544F}</a:tableStyleId>
              </a:tblPr>
              <a:tblGrid>
                <a:gridCol w="6762901">
                  <a:extLst>
                    <a:ext uri="{9D8B030D-6E8A-4147-A177-3AD203B41FA5}">
                      <a16:colId xmlns:a16="http://schemas.microsoft.com/office/drawing/2014/main" val="3995855146"/>
                    </a:ext>
                  </a:extLst>
                </a:gridCol>
              </a:tblGrid>
              <a:tr h="40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Key Expenditure Points at December 2023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8030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3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E7E4D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3415F7C2F9D1448A2B16A2FC211B14" ma:contentTypeVersion="15" ma:contentTypeDescription="Create a new document." ma:contentTypeScope="" ma:versionID="545a982f1cd419aeb2f53b494786b008">
  <xsd:schema xmlns:xsd="http://www.w3.org/2001/XMLSchema" xmlns:xs="http://www.w3.org/2001/XMLSchema" xmlns:p="http://schemas.microsoft.com/office/2006/metadata/properties" xmlns:ns3="00bb3a5e-402d-49f1-8819-0c5909c4f47c" xmlns:ns4="00e2d715-7a53-419b-b55f-b31bcc50b7f7" targetNamespace="http://schemas.microsoft.com/office/2006/metadata/properties" ma:root="true" ma:fieldsID="dc50cea662181382c26fd6f0e177658d" ns3:_="" ns4:_="">
    <xsd:import namespace="00bb3a5e-402d-49f1-8819-0c5909c4f47c"/>
    <xsd:import namespace="00e2d715-7a53-419b-b55f-b31bcc50b7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b3a5e-402d-49f1-8819-0c5909c4f4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2d715-7a53-419b-b55f-b31bcc50b7f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0bb3a5e-402d-49f1-8819-0c5909c4f47c" xsi:nil="true"/>
  </documentManagement>
</p:properties>
</file>

<file path=customXml/itemProps1.xml><?xml version="1.0" encoding="utf-8"?>
<ds:datastoreItem xmlns:ds="http://schemas.openxmlformats.org/officeDocument/2006/customXml" ds:itemID="{9092F86A-FAD3-4309-BC84-3566CBCE33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CCA974-7540-47E3-92B9-70909961DD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bb3a5e-402d-49f1-8819-0c5909c4f47c"/>
    <ds:schemaRef ds:uri="00e2d715-7a53-419b-b55f-b31bcc50b7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E3F39D-37D4-4D34-B2F1-49C9DD5CD88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00bb3a5e-402d-49f1-8819-0c5909c4f47c"/>
    <ds:schemaRef ds:uri="http://purl.org/dc/dcmitype/"/>
    <ds:schemaRef ds:uri="http://schemas.microsoft.com/office/infopath/2007/PartnerControls"/>
    <ds:schemaRef ds:uri="00e2d715-7a53-419b-b55f-b31bcc50b7f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4172</TotalTime>
  <Words>1267</Words>
  <Application>Microsoft Office PowerPoint</Application>
  <PresentationFormat>On-screen Show (16:9)</PresentationFormat>
  <Paragraphs>265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Wingdings</vt:lpstr>
      <vt:lpstr>Times New Roman</vt:lpstr>
      <vt:lpstr>Georgia</vt:lpstr>
      <vt:lpstr>Courier New</vt:lpstr>
      <vt:lpstr>Symbol</vt:lpstr>
      <vt:lpstr>Arial</vt:lpstr>
      <vt:lpstr>Lato Light</vt:lpstr>
      <vt:lpstr>Lato Black</vt:lpstr>
      <vt:lpstr>Silvia template</vt:lpstr>
      <vt:lpstr>Presentation </vt:lpstr>
      <vt:lpstr>2023/24 Financial Position</vt:lpstr>
      <vt:lpstr>2023/24 Financial Position – Month 9</vt:lpstr>
      <vt:lpstr>2023/24 Financial Position</vt:lpstr>
      <vt:lpstr>2023/24 Financial Position</vt:lpstr>
      <vt:lpstr>2023/24 Financial Position</vt:lpstr>
      <vt:lpstr>2023/24 Financial Position</vt:lpstr>
      <vt:lpstr>2023/24 Financial Position</vt:lpstr>
      <vt:lpstr>2023/24 Financial Position</vt:lpstr>
      <vt:lpstr>2023/24 Financial Position</vt:lpstr>
      <vt:lpstr>2023/24 Financial Position</vt:lpstr>
      <vt:lpstr>2023/24 Financial Position</vt:lpstr>
      <vt:lpstr>2023/24 Financial Position </vt:lpstr>
      <vt:lpstr>2022/23 Financial Position</vt:lpstr>
      <vt:lpstr>2022/23 Financial Position</vt:lpstr>
      <vt:lpstr>2022/23 Financial Position</vt:lpstr>
      <vt:lpstr>Presentation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Karen Ackland</dc:creator>
  <cp:lastModifiedBy>Christine Nelson (NHS GOLDEN JUBILEE)</cp:lastModifiedBy>
  <cp:revision>232</cp:revision>
  <dcterms:modified xsi:type="dcterms:W3CDTF">2024-03-21T18:12:05Z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0x010100CE3415F7C2F9D1448A2B16A2FC211B14</vt:lpwstr>
  </property>
</Properties>
</file>