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4"/>
  </p:sldMasterIdLst>
  <p:notesMasterIdLst>
    <p:notesMasterId r:id="rId20"/>
  </p:notesMasterIdLst>
  <p:handoutMasterIdLst>
    <p:handoutMasterId r:id="rId21"/>
  </p:handoutMasterIdLst>
  <p:sldIdLst>
    <p:sldId id="259" r:id="rId5"/>
    <p:sldId id="311" r:id="rId6"/>
    <p:sldId id="326" r:id="rId7"/>
    <p:sldId id="310" r:id="rId8"/>
    <p:sldId id="313" r:id="rId9"/>
    <p:sldId id="327" r:id="rId10"/>
    <p:sldId id="324" r:id="rId11"/>
    <p:sldId id="328" r:id="rId12"/>
    <p:sldId id="330" r:id="rId13"/>
    <p:sldId id="304" r:id="rId14"/>
    <p:sldId id="329" r:id="rId15"/>
    <p:sldId id="308" r:id="rId16"/>
    <p:sldId id="309" r:id="rId17"/>
    <p:sldId id="331" r:id="rId18"/>
    <p:sldId id="320" r:id="rId19"/>
  </p:sldIdLst>
  <p:sldSz cx="9144000" cy="5143500" type="screen16x9"/>
  <p:notesSz cx="6858000" cy="9144000"/>
  <p:embeddedFontLst>
    <p:embeddedFont>
      <p:font typeface="Calibri" panose="020F0502020204030204" pitchFamily="34" charset="0"/>
      <p:regular r:id="rId22"/>
      <p:bold r:id="rId23"/>
      <p:italic r:id="rId24"/>
      <p:boldItalic r:id="rId25"/>
    </p:embeddedFont>
    <p:embeddedFont>
      <p:font typeface="Lato Black" panose="020B0604020202020204" charset="0"/>
      <p:bold r:id="rId26"/>
      <p:boldItalic r:id="rId27"/>
    </p:embeddedFont>
    <p:embeddedFont>
      <p:font typeface="Lato Light" panose="020B0604020202020204" charset="0"/>
      <p:regular r:id="rId28"/>
      <p:bold r:id="rId29"/>
      <p:italic r:id="rId30"/>
      <p:boldItalic r:id="rId31"/>
    </p:embeddedFont>
    <p:embeddedFont>
      <p:font typeface="Georgia" panose="02040502050405020303"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66CC"/>
    <a:srgbClr val="99CCFF"/>
    <a:srgbClr val="CCEC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C89DDF2-D6E7-4416-9A17-0C599F85544F}">
  <a:tblStyle styleId="{9C89DDF2-D6E7-4416-9A17-0C599F85544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88" autoAdjust="0"/>
    <p:restoredTop sz="94660"/>
  </p:normalViewPr>
  <p:slideViewPr>
    <p:cSldViewPr snapToGrid="0">
      <p:cViewPr varScale="1">
        <p:scale>
          <a:sx n="110" d="100"/>
          <a:sy n="110" d="100"/>
        </p:scale>
        <p:origin x="114" y="402"/>
      </p:cViewPr>
      <p:guideLst/>
    </p:cSldViewPr>
  </p:slideViewPr>
  <p:notesTextViewPr>
    <p:cViewPr>
      <p:scale>
        <a:sx n="1" d="1"/>
        <a:sy n="1" d="1"/>
      </p:scale>
      <p:origin x="0" y="0"/>
    </p:cViewPr>
  </p:notesTextViewPr>
  <p:notesViewPr>
    <p:cSldViewPr snapToGrid="0">
      <p:cViewPr varScale="1">
        <p:scale>
          <a:sx n="80" d="100"/>
          <a:sy n="80" d="100"/>
        </p:scale>
        <p:origin x="199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font" Target="fonts/font1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AF5E96-7F9C-40A2-B1E7-5E2AD0749087}" type="datetimeFigureOut">
              <a:rPr lang="en-GB" smtClean="0"/>
              <a:t>30/11/2023</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E4BD35-EA12-4AA5-B727-548B065725F9}" type="slidenum">
              <a:rPr lang="en-GB" smtClean="0"/>
              <a:t>‹#›</a:t>
            </a:fld>
            <a:endParaRPr lang="en-GB" dirty="0"/>
          </a:p>
        </p:txBody>
      </p:sp>
    </p:spTree>
    <p:extLst>
      <p:ext uri="{BB962C8B-B14F-4D97-AF65-F5344CB8AC3E}">
        <p14:creationId xmlns:p14="http://schemas.microsoft.com/office/powerpoint/2010/main" val="1727950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308718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5"/>
        <p:cNvGrpSpPr/>
        <p:nvPr/>
      </p:nvGrpSpPr>
      <p:grpSpPr>
        <a:xfrm>
          <a:off x="0" y="0"/>
          <a:ext cx="0" cy="0"/>
          <a:chOff x="0" y="0"/>
          <a:chExt cx="0" cy="0"/>
        </a:xfrm>
      </p:grpSpPr>
      <p:sp>
        <p:nvSpPr>
          <p:cNvPr id="16" name="Google Shape;16;p3"/>
          <p:cNvSpPr/>
          <p:nvPr/>
        </p:nvSpPr>
        <p:spPr>
          <a:xfrm>
            <a:off x="15" y="2917255"/>
            <a:ext cx="9140444" cy="2224977"/>
          </a:xfrm>
          <a:custGeom>
            <a:avLst/>
            <a:gdLst/>
            <a:ahLst/>
            <a:cxnLst/>
            <a:rect l="l" t="t" r="r" b="b"/>
            <a:pathLst>
              <a:path w="3860800" h="939800" extrusionOk="0">
                <a:moveTo>
                  <a:pt x="1304290" y="494030"/>
                </a:moveTo>
                <a:cubicBezTo>
                  <a:pt x="857250" y="494030"/>
                  <a:pt x="421005" y="451485"/>
                  <a:pt x="0" y="370840"/>
                </a:cubicBezTo>
                <a:lnTo>
                  <a:pt x="0" y="942340"/>
                </a:lnTo>
                <a:lnTo>
                  <a:pt x="3864610" y="942340"/>
                </a:lnTo>
                <a:lnTo>
                  <a:pt x="3864610" y="0"/>
                </a:lnTo>
                <a:cubicBezTo>
                  <a:pt x="3082290" y="317500"/>
                  <a:pt x="2216150" y="494030"/>
                  <a:pt x="1304290" y="494030"/>
                </a:cubicBezTo>
                <a:close/>
              </a:path>
            </a:pathLst>
          </a:custGeom>
          <a:gradFill>
            <a:gsLst>
              <a:gs pos="0">
                <a:srgbClr val="00B0F0">
                  <a:alpha val="20000"/>
                </a:srgbClr>
              </a:gs>
              <a:gs pos="100000">
                <a:srgbClr val="0070C0">
                  <a:alpha val="2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7" name="Google Shape;17;p3"/>
          <p:cNvSpPr/>
          <p:nvPr/>
        </p:nvSpPr>
        <p:spPr>
          <a:xfrm>
            <a:off x="15" y="1926312"/>
            <a:ext cx="9140444" cy="3217196"/>
          </a:xfrm>
          <a:custGeom>
            <a:avLst/>
            <a:gdLst/>
            <a:ahLst/>
            <a:cxnLst/>
            <a:rect l="l" t="t" r="r" b="b"/>
            <a:pathLst>
              <a:path w="3860800" h="1358900" extrusionOk="0">
                <a:moveTo>
                  <a:pt x="175260" y="1096010"/>
                </a:moveTo>
                <a:cubicBezTo>
                  <a:pt x="116840" y="1096010"/>
                  <a:pt x="58420" y="1095375"/>
                  <a:pt x="0" y="1094105"/>
                </a:cubicBezTo>
                <a:lnTo>
                  <a:pt x="0" y="1360805"/>
                </a:lnTo>
                <a:lnTo>
                  <a:pt x="3864610" y="1360805"/>
                </a:lnTo>
                <a:lnTo>
                  <a:pt x="3864610" y="0"/>
                </a:lnTo>
                <a:cubicBezTo>
                  <a:pt x="2827655" y="689610"/>
                  <a:pt x="1553210" y="1096010"/>
                  <a:pt x="175260" y="1096010"/>
                </a:cubicBezTo>
                <a:close/>
              </a:path>
            </a:pathLst>
          </a:custGeom>
          <a:gradFill>
            <a:gsLst>
              <a:gs pos="0">
                <a:srgbClr val="99CCFF">
                  <a:alpha val="30000"/>
                </a:srgbClr>
              </a:gs>
              <a:gs pos="100000">
                <a:srgbClr val="002060">
                  <a:alpha val="40000"/>
                </a:srgbClr>
              </a:gs>
            </a:gsLst>
            <a:lin ang="108014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8" name="Google Shape;18;p3"/>
          <p:cNvSpPr/>
          <p:nvPr/>
        </p:nvSpPr>
        <p:spPr>
          <a:xfrm>
            <a:off x="1519" y="3413477"/>
            <a:ext cx="9140444" cy="1728867"/>
          </a:xfrm>
          <a:custGeom>
            <a:avLst/>
            <a:gdLst/>
            <a:ahLst/>
            <a:cxnLst/>
            <a:rect l="l" t="t" r="r" b="b"/>
            <a:pathLst>
              <a:path w="3860800" h="730250" extrusionOk="0">
                <a:moveTo>
                  <a:pt x="2672715" y="539750"/>
                </a:moveTo>
                <a:cubicBezTo>
                  <a:pt x="1717040" y="539750"/>
                  <a:pt x="811530" y="346075"/>
                  <a:pt x="0" y="0"/>
                </a:cubicBezTo>
                <a:lnTo>
                  <a:pt x="0" y="732790"/>
                </a:lnTo>
                <a:lnTo>
                  <a:pt x="3863975" y="732790"/>
                </a:lnTo>
                <a:lnTo>
                  <a:pt x="3863975" y="437515"/>
                </a:lnTo>
                <a:cubicBezTo>
                  <a:pt x="3477895" y="504190"/>
                  <a:pt x="3079750" y="539750"/>
                  <a:pt x="2672715" y="539750"/>
                </a:cubicBezTo>
                <a:close/>
              </a:path>
            </a:pathLst>
          </a:custGeom>
          <a:gradFill>
            <a:gsLst>
              <a:gs pos="0">
                <a:srgbClr val="99CCFF">
                  <a:alpha val="50000"/>
                </a:srgbClr>
              </a:gs>
              <a:gs pos="100000">
                <a:srgbClr val="0070C0">
                  <a:alpha val="7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9" name="Google Shape;19;p3"/>
          <p:cNvSpPr txBox="1">
            <a:spLocks noGrp="1"/>
          </p:cNvSpPr>
          <p:nvPr>
            <p:ph type="ctrTitle"/>
          </p:nvPr>
        </p:nvSpPr>
        <p:spPr>
          <a:xfrm>
            <a:off x="1034301" y="1583350"/>
            <a:ext cx="6342900" cy="11598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b="1">
                <a:solidFill>
                  <a:srgbClr val="002060"/>
                </a:solidFill>
                <a:latin typeface="+mj-lt"/>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dirty="0"/>
          </a:p>
        </p:txBody>
      </p:sp>
      <p:sp>
        <p:nvSpPr>
          <p:cNvPr id="20" name="Google Shape;20;p3"/>
          <p:cNvSpPr txBox="1">
            <a:spLocks noGrp="1"/>
          </p:cNvSpPr>
          <p:nvPr>
            <p:ph type="subTitle" idx="1"/>
          </p:nvPr>
        </p:nvSpPr>
        <p:spPr>
          <a:xfrm>
            <a:off x="1034301" y="2840052"/>
            <a:ext cx="6342900" cy="7848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2400"/>
              <a:buNone/>
              <a:defRPr>
                <a:solidFill>
                  <a:srgbClr val="002060"/>
                </a:solidFill>
                <a:latin typeface="+mj-lt"/>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endParaRPr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21709" y="221457"/>
            <a:ext cx="1059359" cy="733403"/>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userDrawn="1">
  <p:cSld name="TITLE_AND_TWO_COLUMNS">
    <p:spTree>
      <p:nvGrpSpPr>
        <p:cNvPr id="1" name="Shape 41"/>
        <p:cNvGrpSpPr/>
        <p:nvPr/>
      </p:nvGrpSpPr>
      <p:grpSpPr>
        <a:xfrm>
          <a:off x="0" y="0"/>
          <a:ext cx="0" cy="0"/>
          <a:chOff x="0" y="0"/>
          <a:chExt cx="0" cy="0"/>
        </a:xfrm>
      </p:grpSpPr>
      <p:sp>
        <p:nvSpPr>
          <p:cNvPr id="46" name="Google Shape;46;p6"/>
          <p:cNvSpPr txBox="1">
            <a:spLocks noGrp="1"/>
          </p:cNvSpPr>
          <p:nvPr>
            <p:ph type="title"/>
          </p:nvPr>
        </p:nvSpPr>
        <p:spPr>
          <a:xfrm>
            <a:off x="737851" y="517526"/>
            <a:ext cx="6034500" cy="438439"/>
          </a:xfrm>
          <a:prstGeom prst="rect">
            <a:avLst/>
          </a:prstGeom>
        </p:spPr>
        <p:txBody>
          <a:bodyPr spcFirstLastPara="1" wrap="square" lIns="0" tIns="0" rIns="0" bIns="0" anchor="b" anchorCtr="0">
            <a:noAutofit/>
          </a:bodyPr>
          <a:lstStyle>
            <a:lvl1pPr lvl="0" rtl="0">
              <a:spcBef>
                <a:spcPts val="0"/>
              </a:spcBef>
              <a:spcAft>
                <a:spcPts val="0"/>
              </a:spcAft>
              <a:buSzPts val="3000"/>
              <a:buNone/>
              <a:defRPr b="1">
                <a:solidFill>
                  <a:srgbClr val="002060"/>
                </a:solidFill>
                <a:latin typeface="+mj-lt"/>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47" name="Google Shape;47;p6"/>
          <p:cNvSpPr txBox="1">
            <a:spLocks noGrp="1"/>
          </p:cNvSpPr>
          <p:nvPr>
            <p:ph type="body" idx="1"/>
          </p:nvPr>
        </p:nvSpPr>
        <p:spPr>
          <a:xfrm>
            <a:off x="737851" y="1240173"/>
            <a:ext cx="6034500" cy="2936700"/>
          </a:xfrm>
          <a:prstGeom prst="rect">
            <a:avLst/>
          </a:prstGeom>
        </p:spPr>
        <p:txBody>
          <a:bodyPr spcFirstLastPara="1" wrap="square" lIns="0" tIns="0" rIns="0" bIns="0" anchor="t" anchorCtr="0">
            <a:noAutofit/>
          </a:bodyPr>
          <a:lstStyle>
            <a:lvl1pPr marL="457189" lvl="0" indent="-355591" rtl="0">
              <a:spcBef>
                <a:spcPts val="600"/>
              </a:spcBef>
              <a:spcAft>
                <a:spcPts val="0"/>
              </a:spcAft>
              <a:buClr>
                <a:srgbClr val="66CCFF"/>
              </a:buClr>
              <a:buSzPts val="2000"/>
              <a:buChar char="◦"/>
              <a:defRPr sz="2000">
                <a:solidFill>
                  <a:srgbClr val="002060"/>
                </a:solidFill>
                <a:latin typeface="+mj-lt"/>
              </a:defRPr>
            </a:lvl1pPr>
            <a:lvl2pPr marL="914377" lvl="1" indent="-355591" rtl="0">
              <a:spcBef>
                <a:spcPts val="0"/>
              </a:spcBef>
              <a:spcAft>
                <a:spcPts val="0"/>
              </a:spcAft>
              <a:buSzPts val="2000"/>
              <a:buChar char="◦"/>
              <a:defRPr sz="2000"/>
            </a:lvl2pPr>
            <a:lvl3pPr marL="1371566" lvl="2" indent="-355591" rtl="0">
              <a:spcBef>
                <a:spcPts val="0"/>
              </a:spcBef>
              <a:spcAft>
                <a:spcPts val="0"/>
              </a:spcAft>
              <a:buSzPts val="2000"/>
              <a:buChar char="◦"/>
              <a:defRPr sz="2000"/>
            </a:lvl3pPr>
            <a:lvl4pPr marL="1828754" lvl="3" indent="-355591" rtl="0">
              <a:spcBef>
                <a:spcPts val="0"/>
              </a:spcBef>
              <a:spcAft>
                <a:spcPts val="0"/>
              </a:spcAft>
              <a:buSzPts val="2000"/>
              <a:buChar char="◦"/>
              <a:defRPr sz="2000"/>
            </a:lvl4pPr>
            <a:lvl5pPr marL="2285943" lvl="4" indent="-355591" rtl="0">
              <a:spcBef>
                <a:spcPts val="0"/>
              </a:spcBef>
              <a:spcAft>
                <a:spcPts val="0"/>
              </a:spcAft>
              <a:buSzPts val="2000"/>
              <a:buChar char="◦"/>
              <a:defRPr sz="2000"/>
            </a:lvl5pPr>
            <a:lvl6pPr marL="2743131" lvl="5" indent="-355591" rtl="0">
              <a:spcBef>
                <a:spcPts val="0"/>
              </a:spcBef>
              <a:spcAft>
                <a:spcPts val="0"/>
              </a:spcAft>
              <a:buSzPts val="2000"/>
              <a:buChar char="◦"/>
              <a:defRPr sz="2000"/>
            </a:lvl6pPr>
            <a:lvl7pPr marL="3200320" lvl="6" indent="-355591" rtl="0">
              <a:spcBef>
                <a:spcPts val="0"/>
              </a:spcBef>
              <a:spcAft>
                <a:spcPts val="0"/>
              </a:spcAft>
              <a:buSzPts val="2000"/>
              <a:buChar char="◦"/>
              <a:defRPr sz="2000"/>
            </a:lvl7pPr>
            <a:lvl8pPr marL="3657509" lvl="7" indent="-355591" rtl="0">
              <a:spcBef>
                <a:spcPts val="0"/>
              </a:spcBef>
              <a:spcAft>
                <a:spcPts val="0"/>
              </a:spcAft>
              <a:buSzPts val="2000"/>
              <a:buChar char="◦"/>
              <a:defRPr sz="2000"/>
            </a:lvl8pPr>
            <a:lvl9pPr marL="4114697" lvl="8" indent="-355591" rtl="0">
              <a:spcBef>
                <a:spcPts val="0"/>
              </a:spcBef>
              <a:spcAft>
                <a:spcPts val="0"/>
              </a:spcAft>
              <a:buSzPts val="2000"/>
              <a:buChar char="◦"/>
              <a:defRPr sz="2000"/>
            </a:lvl9pPr>
          </a:lstStyle>
          <a:p>
            <a:endParaRPr dirty="0"/>
          </a:p>
        </p:txBody>
      </p:sp>
      <p:grpSp>
        <p:nvGrpSpPr>
          <p:cNvPr id="10" name="Google Shape;29;p4"/>
          <p:cNvGrpSpPr/>
          <p:nvPr userDrawn="1"/>
        </p:nvGrpSpPr>
        <p:grpSpPr>
          <a:xfrm rot="16200000" flipH="1">
            <a:off x="5508144" y="1530417"/>
            <a:ext cx="5154243" cy="2093411"/>
            <a:chOff x="187960" y="1453515"/>
            <a:chExt cx="3861435" cy="1568450"/>
          </a:xfrm>
        </p:grpSpPr>
        <p:sp>
          <p:nvSpPr>
            <p:cNvPr id="11" name="Google Shape;30;p4"/>
            <p:cNvSpPr/>
            <p:nvPr/>
          </p:nvSpPr>
          <p:spPr>
            <a:xfrm>
              <a:off x="187960" y="1453515"/>
              <a:ext cx="3860800" cy="1568450"/>
            </a:xfrm>
            <a:custGeom>
              <a:avLst/>
              <a:gdLst/>
              <a:ahLst/>
              <a:cxnLst/>
              <a:rect l="l" t="t" r="r" b="b"/>
              <a:pathLst>
                <a:path w="3860800" h="1568450" extrusionOk="0">
                  <a:moveTo>
                    <a:pt x="1304290" y="810260"/>
                  </a:moveTo>
                  <a:cubicBezTo>
                    <a:pt x="857250" y="810260"/>
                    <a:pt x="421005" y="740410"/>
                    <a:pt x="0" y="608330"/>
                  </a:cubicBezTo>
                  <a:lnTo>
                    <a:pt x="0" y="1570355"/>
                  </a:lnTo>
                  <a:lnTo>
                    <a:pt x="3864610" y="1570355"/>
                  </a:lnTo>
                  <a:lnTo>
                    <a:pt x="3864610" y="0"/>
                  </a:lnTo>
                  <a:cubicBezTo>
                    <a:pt x="3082290" y="520700"/>
                    <a:pt x="2216150" y="810260"/>
                    <a:pt x="1304290" y="810260"/>
                  </a:cubicBezTo>
                  <a:close/>
                </a:path>
              </a:pathLst>
            </a:custGeom>
            <a:gradFill>
              <a:gsLst>
                <a:gs pos="0">
                  <a:srgbClr val="00B0F0">
                    <a:alpha val="20000"/>
                  </a:srgbClr>
                </a:gs>
                <a:gs pos="100000">
                  <a:srgbClr val="99CCFF">
                    <a:alpha val="2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Lato Light"/>
                <a:ea typeface="Lato Light"/>
                <a:cs typeface="Lato Light"/>
                <a:sym typeface="Lato Light"/>
              </a:endParaRPr>
            </a:p>
          </p:txBody>
        </p:sp>
        <p:sp>
          <p:nvSpPr>
            <p:cNvPr id="12" name="Google Shape;31;p4"/>
            <p:cNvSpPr/>
            <p:nvPr/>
          </p:nvSpPr>
          <p:spPr>
            <a:xfrm>
              <a:off x="187960" y="2182495"/>
              <a:ext cx="3860800" cy="838200"/>
            </a:xfrm>
            <a:custGeom>
              <a:avLst/>
              <a:gdLst/>
              <a:ahLst/>
              <a:cxnLst/>
              <a:rect l="l" t="t" r="r" b="b"/>
              <a:pathLst>
                <a:path w="3860800" h="838200" extrusionOk="0">
                  <a:moveTo>
                    <a:pt x="1932305" y="451485"/>
                  </a:moveTo>
                  <a:cubicBezTo>
                    <a:pt x="1258570" y="451485"/>
                    <a:pt x="608965" y="293370"/>
                    <a:pt x="0" y="0"/>
                  </a:cubicBezTo>
                  <a:lnTo>
                    <a:pt x="0" y="840740"/>
                  </a:lnTo>
                  <a:lnTo>
                    <a:pt x="3864610" y="840740"/>
                  </a:lnTo>
                  <a:lnTo>
                    <a:pt x="3864610" y="635"/>
                  </a:lnTo>
                  <a:cubicBezTo>
                    <a:pt x="3255645" y="293370"/>
                    <a:pt x="2606675" y="451485"/>
                    <a:pt x="1932305" y="451485"/>
                  </a:cubicBezTo>
                  <a:close/>
                </a:path>
              </a:pathLst>
            </a:custGeom>
            <a:gradFill>
              <a:gsLst>
                <a:gs pos="0">
                  <a:srgbClr val="66CCFF">
                    <a:alpha val="80000"/>
                  </a:srgbClr>
                </a:gs>
                <a:gs pos="100000">
                  <a:srgbClr val="002060">
                    <a:alpha val="94000"/>
                  </a:srgbClr>
                </a:gs>
              </a:gsLst>
              <a:lin ang="10800025"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Lato Light"/>
                <a:ea typeface="Lato Light"/>
                <a:cs typeface="Lato Light"/>
                <a:sym typeface="Lato Light"/>
              </a:endParaRPr>
            </a:p>
          </p:txBody>
        </p:sp>
        <p:sp>
          <p:nvSpPr>
            <p:cNvPr id="13" name="Google Shape;32;p4"/>
            <p:cNvSpPr/>
            <p:nvPr/>
          </p:nvSpPr>
          <p:spPr>
            <a:xfrm>
              <a:off x="188595" y="1819275"/>
              <a:ext cx="3860800" cy="1200150"/>
            </a:xfrm>
            <a:custGeom>
              <a:avLst/>
              <a:gdLst/>
              <a:ahLst/>
              <a:cxnLst/>
              <a:rect l="l" t="t" r="r" b="b"/>
              <a:pathLst>
                <a:path w="3860800" h="1200150" extrusionOk="0">
                  <a:moveTo>
                    <a:pt x="2672715" y="887095"/>
                  </a:moveTo>
                  <a:cubicBezTo>
                    <a:pt x="1717040" y="887095"/>
                    <a:pt x="811530" y="568960"/>
                    <a:pt x="0" y="0"/>
                  </a:cubicBezTo>
                  <a:lnTo>
                    <a:pt x="0" y="1204595"/>
                  </a:lnTo>
                  <a:lnTo>
                    <a:pt x="3864610" y="1204595"/>
                  </a:lnTo>
                  <a:lnTo>
                    <a:pt x="3864610" y="718820"/>
                  </a:lnTo>
                  <a:cubicBezTo>
                    <a:pt x="3478530" y="829310"/>
                    <a:pt x="3079750" y="887095"/>
                    <a:pt x="2672715" y="887095"/>
                  </a:cubicBezTo>
                  <a:close/>
                </a:path>
              </a:pathLst>
            </a:custGeom>
            <a:gradFill>
              <a:gsLst>
                <a:gs pos="0">
                  <a:srgbClr val="0070C0">
                    <a:alpha val="20000"/>
                  </a:srgbClr>
                </a:gs>
                <a:gs pos="100000">
                  <a:srgbClr val="002060">
                    <a:alpha val="20000"/>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Lato Light"/>
                <a:ea typeface="Lato Light"/>
                <a:cs typeface="Lato Light"/>
                <a:sym typeface="Lato Light"/>
              </a:endParaRPr>
            </a:p>
          </p:txBody>
        </p:sp>
      </p:gr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15717" y="132445"/>
            <a:ext cx="613568" cy="424778"/>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B919542-7E60-4C8C-B5A2-B986AD57E4B6}" type="datetimeFigureOut">
              <a:rPr lang="en-GB" smtClean="0"/>
              <a:t>30/11/2023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EA6802A-74C3-4485-9A74-F06789A6C1C1}" type="slidenum">
              <a:rPr lang="en-GB" smtClean="0"/>
              <a:t>‹#›</a:t>
            </a:fld>
            <a:endParaRPr lang="en-GB" dirty="0"/>
          </a:p>
        </p:txBody>
      </p:sp>
    </p:spTree>
    <p:extLst>
      <p:ext uri="{BB962C8B-B14F-4D97-AF65-F5344CB8AC3E}">
        <p14:creationId xmlns:p14="http://schemas.microsoft.com/office/powerpoint/2010/main" val="4060688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37851" y="517525"/>
            <a:ext cx="6034500" cy="744300"/>
          </a:xfrm>
          <a:prstGeom prst="rect">
            <a:avLst/>
          </a:prstGeom>
          <a:noFill/>
          <a:ln>
            <a:noFill/>
          </a:ln>
        </p:spPr>
        <p:txBody>
          <a:bodyPr spcFirstLastPara="1" wrap="square" lIns="0" tIns="0" rIns="0" bIns="0" anchor="b" anchorCtr="0">
            <a:noAutofit/>
          </a:bodyPr>
          <a:lstStyle>
            <a:lvl1pPr lvl="0"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1pPr>
            <a:lvl2pPr lvl="1"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2pPr>
            <a:lvl3pPr lvl="2"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3pPr>
            <a:lvl4pPr lvl="3"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4pPr>
            <a:lvl5pPr lvl="4"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5pPr>
            <a:lvl6pPr lvl="5"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6pPr>
            <a:lvl7pPr lvl="6"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7pPr>
            <a:lvl8pPr lvl="7"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8pPr>
            <a:lvl9pPr lvl="8" rtl="0">
              <a:spcBef>
                <a:spcPts val="0"/>
              </a:spcBef>
              <a:spcAft>
                <a:spcPts val="0"/>
              </a:spcAft>
              <a:buClr>
                <a:schemeClr val="dk1"/>
              </a:buClr>
              <a:buSzPts val="3000"/>
              <a:buFont typeface="Lato Black"/>
              <a:buNone/>
              <a:defRPr sz="3000">
                <a:solidFill>
                  <a:schemeClr val="dk1"/>
                </a:solidFill>
                <a:latin typeface="Lato Black"/>
                <a:ea typeface="Lato Black"/>
                <a:cs typeface="Lato Black"/>
                <a:sym typeface="Lato Black"/>
              </a:defRPr>
            </a:lvl9pPr>
          </a:lstStyle>
          <a:p>
            <a:endParaRPr/>
          </a:p>
        </p:txBody>
      </p:sp>
      <p:sp>
        <p:nvSpPr>
          <p:cNvPr id="7" name="Google Shape;7;p1"/>
          <p:cNvSpPr txBox="1">
            <a:spLocks noGrp="1"/>
          </p:cNvSpPr>
          <p:nvPr>
            <p:ph type="body" idx="1"/>
          </p:nvPr>
        </p:nvSpPr>
        <p:spPr>
          <a:xfrm>
            <a:off x="737851" y="1475700"/>
            <a:ext cx="6034500" cy="3043200"/>
          </a:xfrm>
          <a:prstGeom prst="rect">
            <a:avLst/>
          </a:prstGeom>
          <a:noFill/>
          <a:ln>
            <a:noFill/>
          </a:ln>
        </p:spPr>
        <p:txBody>
          <a:bodyPr spcFirstLastPara="1" wrap="square" lIns="0" tIns="0" rIns="0" bIns="0" anchor="t" anchorCtr="0">
            <a:noAutofit/>
          </a:bodyPr>
          <a:lstStyle>
            <a:lvl1pPr marL="457200" lvl="0" indent="-381000" rtl="0">
              <a:spcBef>
                <a:spcPts val="60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1pPr>
            <a:lvl2pPr marL="914400" lvl="1" indent="-381000" rtl="0">
              <a:spcBef>
                <a:spcPts val="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2pPr>
            <a:lvl3pPr marL="1371600" lvl="2" indent="-381000" rtl="0">
              <a:spcBef>
                <a:spcPts val="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3pPr>
            <a:lvl4pPr marL="1828800" lvl="3" indent="-381000" rtl="0">
              <a:spcBef>
                <a:spcPts val="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4pPr>
            <a:lvl5pPr marL="2286000" lvl="4" indent="-381000" rtl="0">
              <a:spcBef>
                <a:spcPts val="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5pPr>
            <a:lvl6pPr marL="2743200" lvl="5" indent="-381000" rtl="0">
              <a:spcBef>
                <a:spcPts val="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6pPr>
            <a:lvl7pPr marL="3200400" lvl="6" indent="-381000" rtl="0">
              <a:spcBef>
                <a:spcPts val="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7pPr>
            <a:lvl8pPr marL="3657600" lvl="7" indent="-381000" rtl="0">
              <a:spcBef>
                <a:spcPts val="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8pPr>
            <a:lvl9pPr marL="4114800" lvl="8" indent="-381000" rtl="0">
              <a:spcBef>
                <a:spcPts val="0"/>
              </a:spcBef>
              <a:spcAft>
                <a:spcPts val="0"/>
              </a:spcAft>
              <a:buClr>
                <a:schemeClr val="accent4"/>
              </a:buClr>
              <a:buSzPts val="2400"/>
              <a:buFont typeface="Lato Light"/>
              <a:buChar char="◦"/>
              <a:defRPr sz="2400">
                <a:solidFill>
                  <a:schemeClr val="dk1"/>
                </a:solidFill>
                <a:latin typeface="Lato Light"/>
                <a:ea typeface="Lato Light"/>
                <a:cs typeface="Lato Light"/>
                <a:sym typeface="Lato Light"/>
              </a:defRPr>
            </a:lvl9pPr>
          </a:lstStyle>
          <a:p>
            <a:endParaRPr dirty="0"/>
          </a:p>
        </p:txBody>
      </p:sp>
      <p:sp>
        <p:nvSpPr>
          <p:cNvPr id="8" name="Google Shape;8;p1"/>
          <p:cNvSpPr txBox="1">
            <a:spLocks noGrp="1"/>
          </p:cNvSpPr>
          <p:nvPr>
            <p:ph type="sldNum" idx="12"/>
          </p:nvPr>
        </p:nvSpPr>
        <p:spPr>
          <a:xfrm>
            <a:off x="8480585" y="4749851"/>
            <a:ext cx="548700" cy="393600"/>
          </a:xfrm>
          <a:prstGeom prst="rect">
            <a:avLst/>
          </a:prstGeom>
          <a:noFill/>
          <a:ln>
            <a:noFill/>
          </a:ln>
        </p:spPr>
        <p:txBody>
          <a:bodyPr spcFirstLastPara="1" wrap="square" lIns="0" tIns="0" rIns="0" bIns="0" anchor="ctr" anchorCtr="0">
            <a:noAutofit/>
          </a:bodyPr>
          <a:lstStyle>
            <a:lvl1pPr lvl="0" algn="r" rtl="0">
              <a:buNone/>
              <a:defRPr sz="1300">
                <a:solidFill>
                  <a:srgbClr val="002060"/>
                </a:solidFill>
                <a:latin typeface="Lato Light"/>
                <a:ea typeface="Lato Light"/>
                <a:cs typeface="Lato Light"/>
                <a:sym typeface="Lato Light"/>
              </a:defRPr>
            </a:lvl1pPr>
            <a:lvl2pPr lvl="1" algn="r" rtl="0">
              <a:buNone/>
              <a:defRPr sz="1300">
                <a:solidFill>
                  <a:schemeClr val="lt1"/>
                </a:solidFill>
                <a:latin typeface="Lato Light"/>
                <a:ea typeface="Lato Light"/>
                <a:cs typeface="Lato Light"/>
                <a:sym typeface="Lato Light"/>
              </a:defRPr>
            </a:lvl2pPr>
            <a:lvl3pPr lvl="2" algn="r" rtl="0">
              <a:buNone/>
              <a:defRPr sz="1300">
                <a:solidFill>
                  <a:schemeClr val="lt1"/>
                </a:solidFill>
                <a:latin typeface="Lato Light"/>
                <a:ea typeface="Lato Light"/>
                <a:cs typeface="Lato Light"/>
                <a:sym typeface="Lato Light"/>
              </a:defRPr>
            </a:lvl3pPr>
            <a:lvl4pPr lvl="3" algn="r" rtl="0">
              <a:buNone/>
              <a:defRPr sz="1300">
                <a:solidFill>
                  <a:schemeClr val="lt1"/>
                </a:solidFill>
                <a:latin typeface="Lato Light"/>
                <a:ea typeface="Lato Light"/>
                <a:cs typeface="Lato Light"/>
                <a:sym typeface="Lato Light"/>
              </a:defRPr>
            </a:lvl4pPr>
            <a:lvl5pPr lvl="4" algn="r" rtl="0">
              <a:buNone/>
              <a:defRPr sz="1300">
                <a:solidFill>
                  <a:schemeClr val="lt1"/>
                </a:solidFill>
                <a:latin typeface="Lato Light"/>
                <a:ea typeface="Lato Light"/>
                <a:cs typeface="Lato Light"/>
                <a:sym typeface="Lato Light"/>
              </a:defRPr>
            </a:lvl5pPr>
            <a:lvl6pPr lvl="5" algn="r" rtl="0">
              <a:buNone/>
              <a:defRPr sz="1300">
                <a:solidFill>
                  <a:schemeClr val="lt1"/>
                </a:solidFill>
                <a:latin typeface="Lato Light"/>
                <a:ea typeface="Lato Light"/>
                <a:cs typeface="Lato Light"/>
                <a:sym typeface="Lato Light"/>
              </a:defRPr>
            </a:lvl6pPr>
            <a:lvl7pPr lvl="6" algn="r" rtl="0">
              <a:buNone/>
              <a:defRPr sz="1300">
                <a:solidFill>
                  <a:schemeClr val="lt1"/>
                </a:solidFill>
                <a:latin typeface="Lato Light"/>
                <a:ea typeface="Lato Light"/>
                <a:cs typeface="Lato Light"/>
                <a:sym typeface="Lato Light"/>
              </a:defRPr>
            </a:lvl7pPr>
            <a:lvl8pPr lvl="7" algn="r" rtl="0">
              <a:buNone/>
              <a:defRPr sz="1300">
                <a:solidFill>
                  <a:schemeClr val="lt1"/>
                </a:solidFill>
                <a:latin typeface="Lato Light"/>
                <a:ea typeface="Lato Light"/>
                <a:cs typeface="Lato Light"/>
                <a:sym typeface="Lato Light"/>
              </a:defRPr>
            </a:lvl8pPr>
            <a:lvl9pPr lvl="8" algn="r" rtl="0">
              <a:buNone/>
              <a:defRPr sz="1300">
                <a:solidFill>
                  <a:schemeClr val="lt1"/>
                </a:solidFill>
                <a:latin typeface="Lato Light"/>
                <a:ea typeface="Lato Light"/>
                <a:cs typeface="Lato Light"/>
                <a:sym typeface="Lato Light"/>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72" r:id="rId3"/>
  </p:sldLayoutIdLst>
  <p:transition>
    <p:fade thruBlk="1"/>
  </p:transition>
  <p:timing>
    <p:tnLst>
      <p:par>
        <p:cTn id="1" dur="indefinite" restart="never" nodeType="tmRoot"/>
      </p:par>
    </p:tnLst>
  </p:timing>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189" marR="0" lvl="0" indent="-380990" algn="l" rtl="0">
        <a:lnSpc>
          <a:spcPct val="100000"/>
        </a:lnSpc>
        <a:spcBef>
          <a:spcPts val="0"/>
        </a:spcBef>
        <a:spcAft>
          <a:spcPts val="0"/>
        </a:spcAft>
        <a:buClr>
          <a:srgbClr val="66CCFF"/>
        </a:buClr>
        <a:buFont typeface="Wingdings" panose="05000000000000000000" pitchFamily="2" charset="2"/>
        <a:buChar char="Ø"/>
        <a:defRPr sz="1400" b="0"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2" name="Title 1"/>
          <p:cNvSpPr>
            <a:spLocks noGrp="1"/>
          </p:cNvSpPr>
          <p:nvPr>
            <p:ph type="ctrTitle"/>
          </p:nvPr>
        </p:nvSpPr>
        <p:spPr>
          <a:xfrm>
            <a:off x="497711" y="404863"/>
            <a:ext cx="7025833" cy="1080123"/>
          </a:xfrm>
        </p:spPr>
        <p:txBody>
          <a:bodyPr/>
          <a:lstStyle/>
          <a:p>
            <a:r>
              <a:rPr lang="en-GB" sz="3600" dirty="0" smtClean="0"/>
              <a:t>Presentation</a:t>
            </a:r>
            <a:br>
              <a:rPr lang="en-GB" sz="3600" dirty="0" smtClean="0"/>
            </a:br>
            <a:endParaRPr lang="en-GB" sz="3600" dirty="0"/>
          </a:p>
        </p:txBody>
      </p:sp>
      <p:sp>
        <p:nvSpPr>
          <p:cNvPr id="3" name="Subtitle 2"/>
          <p:cNvSpPr>
            <a:spLocks noGrp="1"/>
          </p:cNvSpPr>
          <p:nvPr>
            <p:ph type="subTitle" idx="1"/>
          </p:nvPr>
        </p:nvSpPr>
        <p:spPr>
          <a:xfrm>
            <a:off x="497710" y="1057307"/>
            <a:ext cx="7539789" cy="1698956"/>
          </a:xfrm>
        </p:spPr>
        <p:txBody>
          <a:bodyPr/>
          <a:lstStyle/>
          <a:p>
            <a:r>
              <a:rPr lang="en-US" altLang="en-US" sz="3600" dirty="0" smtClean="0"/>
              <a:t>Summary Financial Report </a:t>
            </a:r>
          </a:p>
          <a:p>
            <a:r>
              <a:rPr lang="en-US" altLang="en-US" sz="3600" dirty="0" smtClean="0"/>
              <a:t>as at 30 September 2023 (Month 6)</a:t>
            </a:r>
          </a:p>
          <a:p>
            <a:endParaRPr lang="en-US" altLang="en-US" sz="3200" dirty="0" smtClean="0">
              <a:solidFill>
                <a:schemeClr val="tx1"/>
              </a:solidFill>
            </a:endParaRPr>
          </a:p>
          <a:p>
            <a:endParaRPr lang="en-US" altLang="en-US" sz="3200" dirty="0" smtClean="0">
              <a:solidFill>
                <a:schemeClr val="tx1"/>
              </a:solidFill>
            </a:endParaRPr>
          </a:p>
          <a:p>
            <a:endParaRPr lang="en-US" altLang="en-US" dirty="0" smtClean="0"/>
          </a:p>
          <a:p>
            <a:endParaRPr lang="en-US" altLang="en-US" dirty="0"/>
          </a:p>
          <a:p>
            <a:endParaRPr lang="en-GB" dirty="0"/>
          </a:p>
        </p:txBody>
      </p:sp>
      <p:sp>
        <p:nvSpPr>
          <p:cNvPr id="4" name="TextBox 3"/>
          <p:cNvSpPr txBox="1"/>
          <p:nvPr/>
        </p:nvSpPr>
        <p:spPr>
          <a:xfrm>
            <a:off x="6931361" y="138813"/>
            <a:ext cx="2020388" cy="261610"/>
          </a:xfrm>
          <a:prstGeom prst="rect">
            <a:avLst/>
          </a:prstGeom>
          <a:noFill/>
        </p:spPr>
        <p:txBody>
          <a:bodyPr wrap="square" rtlCol="0">
            <a:spAutoFit/>
          </a:bodyPr>
          <a:lstStyle/>
          <a:p>
            <a:r>
              <a:rPr lang="en-GB" sz="1100" dirty="0" smtClean="0"/>
              <a:t>Item 6.2 App.2</a:t>
            </a:r>
            <a:endParaRPr lang="en-GB" sz="11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2023/24 Financial Position</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454023121"/>
              </p:ext>
            </p:extLst>
          </p:nvPr>
        </p:nvGraphicFramePr>
        <p:xfrm>
          <a:off x="300160" y="635733"/>
          <a:ext cx="7636303" cy="403027"/>
        </p:xfrm>
        <a:graphic>
          <a:graphicData uri="http://schemas.openxmlformats.org/drawingml/2006/table">
            <a:tbl>
              <a:tblPr firstRow="1" bandRow="1">
                <a:tableStyleId>{9C89DDF2-D6E7-4416-9A17-0C599F85544F}</a:tableStyleId>
              </a:tblPr>
              <a:tblGrid>
                <a:gridCol w="7636303">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Key Points (Month 6)</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516322903"/>
              </p:ext>
            </p:extLst>
          </p:nvPr>
        </p:nvGraphicFramePr>
        <p:xfrm>
          <a:off x="300160" y="1095129"/>
          <a:ext cx="7746560" cy="3858177"/>
        </p:xfrm>
        <a:graphic>
          <a:graphicData uri="http://schemas.openxmlformats.org/drawingml/2006/table">
            <a:tbl>
              <a:tblPr firstRow="1" bandRow="1">
                <a:tableStyleId>{9C89DDF2-D6E7-4416-9A17-0C599F85544F}</a:tableStyleId>
              </a:tblPr>
              <a:tblGrid>
                <a:gridCol w="7746560">
                  <a:extLst>
                    <a:ext uri="{9D8B030D-6E8A-4147-A177-3AD203B41FA5}">
                      <a16:colId xmlns:a16="http://schemas.microsoft.com/office/drawing/2014/main" val="1226554044"/>
                    </a:ext>
                  </a:extLst>
                </a:gridCol>
              </a:tblGrid>
              <a:tr h="3858177">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dirty="0" smtClean="0">
                          <a:solidFill>
                            <a:srgbClr val="002060"/>
                          </a:solidFill>
                          <a:latin typeface="Arial" panose="020B0604020202020204" pitchFamily="34" charset="0"/>
                          <a:cs typeface="Arial" panose="020B0604020202020204" pitchFamily="34" charset="0"/>
                        </a:rPr>
                        <a:t>Board</a:t>
                      </a:r>
                      <a:r>
                        <a:rPr lang="en-GB" sz="1800" baseline="0" dirty="0" smtClean="0">
                          <a:solidFill>
                            <a:srgbClr val="002060"/>
                          </a:solidFill>
                          <a:latin typeface="Arial" panose="020B0604020202020204" pitchFamily="34" charset="0"/>
                          <a:cs typeface="Arial" panose="020B0604020202020204" pitchFamily="34" charset="0"/>
                        </a:rPr>
                        <a:t> approved a 2023/24 break even Financial Plan</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en-GB" sz="1800" baseline="0" dirty="0" smtClean="0">
                        <a:solidFill>
                          <a:srgbClr val="002060"/>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dirty="0" smtClean="0">
                          <a:solidFill>
                            <a:srgbClr val="002060"/>
                          </a:solidFill>
                          <a:latin typeface="Arial" panose="020B0604020202020204" pitchFamily="34" charset="0"/>
                          <a:cs typeface="Arial" panose="020B0604020202020204" pitchFamily="34" charset="0"/>
                        </a:rPr>
                        <a:t>Financial</a:t>
                      </a:r>
                      <a:r>
                        <a:rPr lang="en-GB" sz="1800" baseline="0" dirty="0" smtClean="0">
                          <a:solidFill>
                            <a:srgbClr val="002060"/>
                          </a:solidFill>
                          <a:latin typeface="Arial" panose="020B0604020202020204" pitchFamily="34" charset="0"/>
                          <a:cs typeface="Arial" panose="020B0604020202020204" pitchFamily="34" charset="0"/>
                        </a:rPr>
                        <a:t> Plan r</a:t>
                      </a:r>
                      <a:r>
                        <a:rPr lang="en-GB" sz="1800" dirty="0" smtClean="0">
                          <a:solidFill>
                            <a:srgbClr val="002060"/>
                          </a:solidFill>
                          <a:latin typeface="Arial" panose="020B0604020202020204" pitchFamily="34" charset="0"/>
                          <a:cs typeface="Arial" panose="020B0604020202020204" pitchFamily="34" charset="0"/>
                        </a:rPr>
                        <a:t>equires</a:t>
                      </a:r>
                      <a:r>
                        <a:rPr lang="en-GB" sz="1800" baseline="0" dirty="0" smtClean="0">
                          <a:solidFill>
                            <a:srgbClr val="002060"/>
                          </a:solidFill>
                          <a:latin typeface="Arial" panose="020B0604020202020204" pitchFamily="34" charset="0"/>
                          <a:cs typeface="Arial" panose="020B0604020202020204" pitchFamily="34" charset="0"/>
                        </a:rPr>
                        <a:t> </a:t>
                      </a:r>
                      <a:r>
                        <a:rPr lang="en-GB" sz="1800" dirty="0" smtClean="0">
                          <a:solidFill>
                            <a:srgbClr val="FF0000"/>
                          </a:solidFill>
                          <a:latin typeface="Arial" panose="020B0604020202020204" pitchFamily="34" charset="0"/>
                          <a:cs typeface="Arial" panose="020B0604020202020204" pitchFamily="34" charset="0"/>
                        </a:rPr>
                        <a:t>c.-£6.66m </a:t>
                      </a:r>
                      <a:r>
                        <a:rPr lang="en-GB" sz="1800" dirty="0" smtClean="0">
                          <a:solidFill>
                            <a:srgbClr val="002060"/>
                          </a:solidFill>
                          <a:latin typeface="Arial" panose="020B0604020202020204" pitchFamily="34" charset="0"/>
                          <a:cs typeface="Arial" panose="020B0604020202020204" pitchFamily="34" charset="0"/>
                        </a:rPr>
                        <a:t>of budget</a:t>
                      </a:r>
                      <a:r>
                        <a:rPr lang="en-GB" sz="1800" baseline="0" dirty="0" smtClean="0">
                          <a:solidFill>
                            <a:srgbClr val="002060"/>
                          </a:solidFill>
                          <a:latin typeface="Arial" panose="020B0604020202020204" pitchFamily="34" charset="0"/>
                          <a:cs typeface="Arial" panose="020B0604020202020204" pitchFamily="34" charset="0"/>
                        </a:rPr>
                        <a:t> savings /in-year efficiencies by March 2024</a:t>
                      </a:r>
                      <a:endParaRPr lang="en-GB" sz="1800" dirty="0" smtClean="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800" dirty="0" smtClean="0"/>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baseline="0" dirty="0" smtClean="0">
                          <a:solidFill>
                            <a:srgbClr val="002060"/>
                          </a:solidFill>
                          <a:latin typeface="Arial" panose="020B0604020202020204" pitchFamily="34" charset="0"/>
                          <a:cs typeface="Arial" panose="020B0604020202020204" pitchFamily="34" charset="0"/>
                        </a:rPr>
                        <a:t>Funding has now been allocated from ‘reserves’ to fund agreed cost pressures.</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endParaRPr lang="en-GB" sz="1800" baseline="0" dirty="0" smtClean="0">
                        <a:solidFill>
                          <a:srgbClr val="002060"/>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baseline="0" dirty="0" smtClean="0">
                          <a:solidFill>
                            <a:srgbClr val="002060"/>
                          </a:solidFill>
                          <a:latin typeface="Arial" panose="020B0604020202020204" pitchFamily="34" charset="0"/>
                          <a:cs typeface="Arial" panose="020B0604020202020204" pitchFamily="34" charset="0"/>
                        </a:rPr>
                        <a:t>A new cost centre ‘hierarchy’ has been implemented as part of the revised reporting structures to improve reporting and analysis</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endParaRPr lang="en-GB" sz="1800" baseline="0" dirty="0" smtClean="0">
                        <a:solidFill>
                          <a:srgbClr val="002060"/>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baseline="0" dirty="0" smtClean="0">
                          <a:solidFill>
                            <a:srgbClr val="002060"/>
                          </a:solidFill>
                          <a:latin typeface="Arial" panose="020B0604020202020204" pitchFamily="34" charset="0"/>
                          <a:cs typeface="Arial" panose="020B0604020202020204" pitchFamily="34" charset="0"/>
                        </a:rPr>
                        <a:t>The new income ‘hierarchy’ will be implemented for month 7.</a:t>
                      </a:r>
                      <a:endParaRPr lang="en-GB" sz="1800" dirty="0" smtClean="0">
                        <a:solidFill>
                          <a:schemeClr val="accent1"/>
                        </a:solidFill>
                        <a:latin typeface="Arial" panose="020B0604020202020204" pitchFamily="34" charset="0"/>
                        <a:cs typeface="Arial" panose="020B0604020202020204" pitchFamily="34" charset="0"/>
                      </a:endParaRPr>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923288774"/>
                  </a:ext>
                </a:extLst>
              </a:tr>
            </a:tbl>
          </a:graphicData>
        </a:graphic>
      </p:graphicFrame>
    </p:spTree>
    <p:extLst>
      <p:ext uri="{BB962C8B-B14F-4D97-AF65-F5344CB8AC3E}">
        <p14:creationId xmlns:p14="http://schemas.microsoft.com/office/powerpoint/2010/main" val="1419613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2023/24 Financial Position</a:t>
            </a:r>
            <a:endParaRPr lang="en-GB" dirty="0"/>
          </a:p>
        </p:txBody>
      </p:sp>
      <p:sp>
        <p:nvSpPr>
          <p:cNvPr id="8" name="Content Placeholder 2"/>
          <p:cNvSpPr txBox="1">
            <a:spLocks/>
          </p:cNvSpPr>
          <p:nvPr/>
        </p:nvSpPr>
        <p:spPr>
          <a:xfrm>
            <a:off x="344581" y="1208314"/>
            <a:ext cx="7950333" cy="382088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189" marR="0" lvl="0" indent="-355591" algn="l" rtl="0">
              <a:lnSpc>
                <a:spcPct val="100000"/>
              </a:lnSpc>
              <a:spcBef>
                <a:spcPts val="600"/>
              </a:spcBef>
              <a:spcAft>
                <a:spcPts val="0"/>
              </a:spcAft>
              <a:buClr>
                <a:srgbClr val="66CCFF"/>
              </a:buClr>
              <a:buSzPts val="2000"/>
              <a:buFont typeface="Lato Light"/>
              <a:buChar char="◦"/>
              <a:defRPr sz="2000" b="0" i="0" u="none" strike="noStrike" cap="none">
                <a:solidFill>
                  <a:srgbClr val="002060"/>
                </a:solidFill>
                <a:latin typeface="+mj-lt"/>
                <a:ea typeface="Lato Light"/>
                <a:cs typeface="Lato Light"/>
                <a:sym typeface="Lato Light"/>
              </a:defRPr>
            </a:lvl1pPr>
            <a:lvl2pPr marL="914377" marR="0" lvl="1"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2pPr>
            <a:lvl3pPr marL="1371566" marR="0" lvl="2"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3pPr>
            <a:lvl4pPr marL="1828754" marR="0" lvl="3"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4pPr>
            <a:lvl5pPr marL="2285943" marR="0" lvl="4"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5pPr>
            <a:lvl6pPr marL="2743131" marR="0" lvl="5"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6pPr>
            <a:lvl7pPr marL="3200320" marR="0" lvl="6"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7pPr>
            <a:lvl8pPr marL="3657509" marR="0" lvl="7"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8pPr>
            <a:lvl9pPr marL="4114697" marR="0" lvl="8"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9pPr>
          </a:lstStyle>
          <a:p>
            <a:pPr defTabSz="685800">
              <a:buClrTx/>
              <a:buFont typeface="Arial" panose="020B0604020202020204" pitchFamily="34" charset="0"/>
              <a:buChar char="•"/>
            </a:pPr>
            <a:r>
              <a:rPr lang="en-GB" sz="1800" dirty="0" smtClean="0">
                <a:latin typeface="+mn-lt"/>
                <a:cs typeface="Arial" panose="020B0604020202020204" pitchFamily="34" charset="0"/>
              </a:rPr>
              <a:t>Core Funding allocated to date of £68.936mm</a:t>
            </a:r>
          </a:p>
          <a:p>
            <a:pPr marL="101598" indent="0" defTabSz="685800">
              <a:buClrTx/>
              <a:buNone/>
            </a:pPr>
            <a:endParaRPr lang="en-GB" sz="1800" dirty="0" smtClean="0">
              <a:latin typeface="+mn-lt"/>
              <a:cs typeface="Arial" panose="020B0604020202020204" pitchFamily="34" charset="0"/>
            </a:endParaRPr>
          </a:p>
          <a:p>
            <a:pPr defTabSz="685800">
              <a:buClrTx/>
              <a:buFont typeface="Arial" panose="020B0604020202020204" pitchFamily="34" charset="0"/>
              <a:buChar char="•"/>
            </a:pPr>
            <a:r>
              <a:rPr lang="en-GB" sz="1800" dirty="0" smtClean="0">
                <a:latin typeface="+mn-lt"/>
                <a:cs typeface="Arial" panose="020B0604020202020204" pitchFamily="34" charset="0"/>
              </a:rPr>
              <a:t>Anticipated total Core RRL of £137.872m for 2023/24</a:t>
            </a:r>
            <a:endParaRPr lang="en-GB" sz="1800" dirty="0">
              <a:latin typeface="+mn-lt"/>
              <a:cs typeface="Arial" panose="020B0604020202020204" pitchFamily="34" charset="0"/>
            </a:endParaRPr>
          </a:p>
          <a:p>
            <a:pPr defTabSz="685800">
              <a:buClrTx/>
              <a:buFont typeface="Arial" panose="020B0604020202020204" pitchFamily="34" charset="0"/>
              <a:buChar char="•"/>
            </a:pPr>
            <a:endParaRPr lang="en-GB" sz="1800" dirty="0">
              <a:latin typeface="+mn-lt"/>
              <a:cs typeface="Arial" panose="020B0604020202020204" pitchFamily="34" charset="0"/>
            </a:endParaRPr>
          </a:p>
          <a:p>
            <a:pPr defTabSz="685800">
              <a:buClrTx/>
              <a:buFont typeface="Arial" panose="020B0604020202020204" pitchFamily="34" charset="0"/>
              <a:buChar char="•"/>
            </a:pPr>
            <a:r>
              <a:rPr lang="en-GB" sz="1800" dirty="0" smtClean="0">
                <a:latin typeface="+mn-lt"/>
                <a:cs typeface="Arial" panose="020B0604020202020204" pitchFamily="34" charset="0"/>
              </a:rPr>
              <a:t>Other Income of £46.529m equating to an over-recovery against budget of £44.751m by £1.777m</a:t>
            </a:r>
          </a:p>
          <a:p>
            <a:pPr marL="101598" indent="0" defTabSz="685800">
              <a:buClrTx/>
              <a:buNone/>
            </a:pPr>
            <a:endParaRPr lang="en-GB" sz="1800" dirty="0">
              <a:latin typeface="+mn-lt"/>
              <a:cs typeface="Arial" panose="020B0604020202020204" pitchFamily="34" charset="0"/>
            </a:endParaRPr>
          </a:p>
          <a:p>
            <a:pPr lvl="1" defTabSz="685800">
              <a:buClrTx/>
              <a:buFont typeface="Arial" panose="020B0604020202020204" pitchFamily="34" charset="0"/>
              <a:buChar char="•"/>
            </a:pPr>
            <a:r>
              <a:rPr lang="en-GB" sz="1800" dirty="0" smtClean="0">
                <a:solidFill>
                  <a:srgbClr val="002060"/>
                </a:solidFill>
                <a:latin typeface="+mn-lt"/>
                <a:cs typeface="Arial" panose="020B0604020202020204" pitchFamily="34" charset="0"/>
              </a:rPr>
              <a:t>Total SLAs                £784k (Tavis &amp;  NSD SLAs)</a:t>
            </a:r>
            <a:endParaRPr lang="en-GB" sz="1800" dirty="0">
              <a:solidFill>
                <a:srgbClr val="002060"/>
              </a:solidFill>
              <a:latin typeface="+mn-lt"/>
              <a:cs typeface="Arial" panose="020B0604020202020204" pitchFamily="34" charset="0"/>
            </a:endParaRPr>
          </a:p>
          <a:p>
            <a:pPr lvl="1" defTabSz="685800">
              <a:buClrTx/>
              <a:buFont typeface="Arial" panose="020B0604020202020204" pitchFamily="34" charset="0"/>
              <a:buChar char="•"/>
            </a:pPr>
            <a:r>
              <a:rPr lang="en-GB" sz="1800" dirty="0" smtClean="0">
                <a:solidFill>
                  <a:srgbClr val="002060"/>
                </a:solidFill>
                <a:latin typeface="+mn-lt"/>
                <a:cs typeface="Arial" panose="020B0604020202020204" pitchFamily="34" charset="0"/>
              </a:rPr>
              <a:t>Hotel income  	     £392k</a:t>
            </a:r>
          </a:p>
          <a:p>
            <a:pPr lvl="1" defTabSz="685800">
              <a:buClrTx/>
              <a:buFont typeface="Arial" panose="020B0604020202020204" pitchFamily="34" charset="0"/>
              <a:buChar char="•"/>
            </a:pPr>
            <a:r>
              <a:rPr lang="en-GB" sz="1800" dirty="0" smtClean="0">
                <a:solidFill>
                  <a:srgbClr val="002060"/>
                </a:solidFill>
                <a:latin typeface="+mn-lt"/>
                <a:cs typeface="Arial" panose="020B0604020202020204" pitchFamily="34" charset="0"/>
              </a:rPr>
              <a:t>Other variances  	     £602k  (VAT rebate and SNRSS)</a:t>
            </a:r>
          </a:p>
          <a:p>
            <a:pPr lvl="2" defTabSz="685800">
              <a:buClrTx/>
              <a:buFont typeface="Courier New" panose="02070309020205020404" pitchFamily="49" charset="0"/>
              <a:buChar char="o"/>
            </a:pPr>
            <a:endParaRPr lang="en-GB" sz="1800" b="1" dirty="0" smtClean="0">
              <a:solidFill>
                <a:srgbClr val="002060"/>
              </a:solidFill>
              <a:latin typeface="+mn-lt"/>
              <a:cs typeface="Arial" panose="020B0604020202020204" pitchFamily="34" charset="0"/>
            </a:endParaRPr>
          </a:p>
          <a:p>
            <a:pPr marL="101598" indent="0" defTabSz="685800">
              <a:buClrTx/>
              <a:buNone/>
            </a:pPr>
            <a:endParaRPr lang="en-GB" sz="1800" b="1" dirty="0" smtClean="0">
              <a:latin typeface="+mn-lt"/>
              <a:cs typeface="Arial" panose="020B0604020202020204" pitchFamily="34" charset="0"/>
            </a:endParaRPr>
          </a:p>
          <a:p>
            <a:pPr marL="1015975" lvl="2" indent="0" defTabSz="685800">
              <a:buClrTx/>
              <a:buNone/>
            </a:pPr>
            <a:endParaRPr lang="en-GB" sz="1800" b="1" dirty="0" smtClean="0">
              <a:solidFill>
                <a:srgbClr val="002060"/>
              </a:solidFill>
              <a:latin typeface="+mn-lt"/>
              <a:cs typeface="Arial" panose="020B0604020202020204" pitchFamily="34" charset="0"/>
            </a:endParaRPr>
          </a:p>
          <a:p>
            <a:pPr marL="1015975" lvl="2" indent="0" defTabSz="685800">
              <a:buClrTx/>
              <a:buNone/>
            </a:pPr>
            <a:endParaRPr lang="en-GB" sz="1800" b="1" dirty="0">
              <a:latin typeface="+mn-lt"/>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913472006"/>
              </p:ext>
            </p:extLst>
          </p:nvPr>
        </p:nvGraphicFramePr>
        <p:xfrm>
          <a:off x="344581" y="660291"/>
          <a:ext cx="6096000" cy="403027"/>
        </p:xfrm>
        <a:graphic>
          <a:graphicData uri="http://schemas.openxmlformats.org/drawingml/2006/table">
            <a:tbl>
              <a:tblPr firstRow="1" bandRow="1">
                <a:tableStyleId>{9C89DDF2-D6E7-4416-9A17-0C599F85544F}</a:tableStyleId>
              </a:tblPr>
              <a:tblGrid>
                <a:gridCol w="6096000">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Key Income Points at September 2023</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spTree>
    <p:extLst>
      <p:ext uri="{BB962C8B-B14F-4D97-AF65-F5344CB8AC3E}">
        <p14:creationId xmlns:p14="http://schemas.microsoft.com/office/powerpoint/2010/main" val="348903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7374270" cy="438439"/>
          </a:xfrm>
        </p:spPr>
        <p:txBody>
          <a:bodyPr/>
          <a:lstStyle/>
          <a:p>
            <a:r>
              <a:rPr lang="en-GB" dirty="0" smtClean="0"/>
              <a:t>2023/24 Financial Position – Month 6</a:t>
            </a:r>
            <a:endParaRPr lang="en-GB" dirty="0"/>
          </a:p>
        </p:txBody>
      </p:sp>
      <p:sp>
        <p:nvSpPr>
          <p:cNvPr id="3" name="Rectangle 2"/>
          <p:cNvSpPr/>
          <p:nvPr/>
        </p:nvSpPr>
        <p:spPr>
          <a:xfrm>
            <a:off x="300159" y="3385457"/>
            <a:ext cx="7450470" cy="1234056"/>
          </a:xfrm>
          <a:prstGeom prst="rect">
            <a:avLst/>
          </a:prstGeom>
        </p:spPr>
        <p:txBody>
          <a:bodyPr wrap="square">
            <a:spAutoFit/>
          </a:bodyPr>
          <a:lstStyle/>
          <a:p>
            <a:pPr>
              <a:lnSpc>
                <a:spcPct val="107000"/>
              </a:lnSpc>
              <a:spcAft>
                <a:spcPts val="800"/>
              </a:spcAft>
            </a:pPr>
            <a:r>
              <a:rPr lang="en-GB" sz="1200" dirty="0">
                <a:solidFill>
                  <a:srgbClr val="002060"/>
                </a:solidFill>
                <a:latin typeface="+mn-lt"/>
                <a:ea typeface="Calibri" panose="020F0502020204030204" pitchFamily="34" charset="0"/>
                <a:cs typeface="Times New Roman" panose="02020603050405020304" pitchFamily="18" charset="0"/>
              </a:rPr>
              <a:t>The net revenue core position for </a:t>
            </a:r>
            <a:r>
              <a:rPr lang="en-GB" sz="1200" dirty="0" smtClean="0">
                <a:solidFill>
                  <a:srgbClr val="002060"/>
                </a:solidFill>
                <a:latin typeface="+mn-lt"/>
                <a:ea typeface="Calibri" panose="020F0502020204030204" pitchFamily="34" charset="0"/>
                <a:cs typeface="Times New Roman" panose="02020603050405020304" pitchFamily="18" charset="0"/>
              </a:rPr>
              <a:t>September </a:t>
            </a:r>
            <a:r>
              <a:rPr lang="en-GB" sz="1200" dirty="0">
                <a:solidFill>
                  <a:srgbClr val="002060"/>
                </a:solidFill>
                <a:latin typeface="+mn-lt"/>
                <a:ea typeface="Calibri" panose="020F0502020204030204" pitchFamily="34" charset="0"/>
                <a:cs typeface="Times New Roman" panose="02020603050405020304" pitchFamily="18" charset="0"/>
              </a:rPr>
              <a:t>2023 reflects an overall adverse variance of </a:t>
            </a:r>
            <a:r>
              <a:rPr lang="en-GB" sz="1200" dirty="0" smtClean="0">
                <a:solidFill>
                  <a:srgbClr val="FF0000"/>
                </a:solidFill>
                <a:latin typeface="+mn-lt"/>
                <a:ea typeface="Calibri" panose="020F0502020204030204" pitchFamily="34" charset="0"/>
                <a:cs typeface="Times New Roman" panose="02020603050405020304" pitchFamily="18" charset="0"/>
              </a:rPr>
              <a:t>-£0.217m</a:t>
            </a:r>
            <a:r>
              <a:rPr lang="en-GB" sz="1200" dirty="0" smtClean="0">
                <a:solidFill>
                  <a:srgbClr val="002060"/>
                </a:solidFill>
                <a:latin typeface="+mn-lt"/>
                <a:ea typeface="Calibri" panose="020F0502020204030204" pitchFamily="34" charset="0"/>
                <a:cs typeface="Times New Roman" panose="02020603050405020304" pitchFamily="18" charset="0"/>
              </a:rPr>
              <a:t>. </a:t>
            </a:r>
            <a:r>
              <a:rPr lang="en-GB" sz="1200" dirty="0" smtClean="0">
                <a:solidFill>
                  <a:srgbClr val="002060"/>
                </a:solidFill>
                <a:latin typeface="+mn-lt"/>
                <a:ea typeface="Times New Roman" panose="02020603050405020304" pitchFamily="18" charset="0"/>
                <a:cs typeface="Georgia" panose="02040502050405020303" pitchFamily="18" charset="0"/>
              </a:rPr>
              <a:t>Income to date of £115.270m is ahead of the year to date budget of £113.493m resulting in a positive variance of £1.777m.  </a:t>
            </a:r>
          </a:p>
          <a:p>
            <a:pPr marL="342900" lvl="0" indent="-342900">
              <a:spcBef>
                <a:spcPts val="560"/>
              </a:spcBef>
              <a:buFont typeface="Symbol" panose="05050102010706020507" pitchFamily="18" charset="2"/>
              <a:buChar char=""/>
            </a:pPr>
            <a:r>
              <a:rPr lang="en-GB" sz="1200" dirty="0" smtClean="0">
                <a:solidFill>
                  <a:srgbClr val="002060"/>
                </a:solidFill>
                <a:latin typeface="+mn-lt"/>
                <a:ea typeface="Times New Roman" panose="02020603050405020304" pitchFamily="18" charset="0"/>
                <a:cs typeface="Georgia" panose="02040502050405020303" pitchFamily="18" charset="0"/>
              </a:rPr>
              <a:t>Expenditure </a:t>
            </a:r>
            <a:r>
              <a:rPr lang="en-GB" sz="1200" dirty="0">
                <a:solidFill>
                  <a:srgbClr val="002060"/>
                </a:solidFill>
                <a:latin typeface="+mn-lt"/>
                <a:ea typeface="Times New Roman" panose="02020603050405020304" pitchFamily="18" charset="0"/>
                <a:cs typeface="Georgia" panose="02040502050405020303" pitchFamily="18" charset="0"/>
              </a:rPr>
              <a:t>to date of </a:t>
            </a:r>
            <a:r>
              <a:rPr lang="en-GB" sz="1200" dirty="0" smtClean="0">
                <a:solidFill>
                  <a:srgbClr val="002060"/>
                </a:solidFill>
                <a:latin typeface="+mn-lt"/>
                <a:ea typeface="Times New Roman" panose="02020603050405020304" pitchFamily="18" charset="0"/>
                <a:cs typeface="Georgia" panose="02040502050405020303" pitchFamily="18" charset="0"/>
              </a:rPr>
              <a:t>£109.517mm </a:t>
            </a:r>
            <a:r>
              <a:rPr lang="en-GB" sz="1200" dirty="0">
                <a:solidFill>
                  <a:srgbClr val="002060"/>
                </a:solidFill>
                <a:latin typeface="+mn-lt"/>
                <a:ea typeface="Times New Roman" panose="02020603050405020304" pitchFamily="18" charset="0"/>
                <a:cs typeface="Georgia" panose="02040502050405020303" pitchFamily="18" charset="0"/>
              </a:rPr>
              <a:t>is ahead of the year to date budget of </a:t>
            </a:r>
            <a:r>
              <a:rPr lang="en-GB" sz="1200" dirty="0" smtClean="0">
                <a:solidFill>
                  <a:srgbClr val="002060"/>
                </a:solidFill>
                <a:latin typeface="+mn-lt"/>
                <a:ea typeface="Times New Roman" panose="02020603050405020304" pitchFamily="18" charset="0"/>
                <a:cs typeface="Georgia" panose="02040502050405020303" pitchFamily="18" charset="0"/>
              </a:rPr>
              <a:t>£107.523m </a:t>
            </a:r>
            <a:r>
              <a:rPr lang="en-GB" sz="1200" dirty="0">
                <a:solidFill>
                  <a:srgbClr val="002060"/>
                </a:solidFill>
                <a:latin typeface="+mn-lt"/>
                <a:ea typeface="Times New Roman" panose="02020603050405020304" pitchFamily="18" charset="0"/>
                <a:cs typeface="Georgia" panose="02040502050405020303" pitchFamily="18" charset="0"/>
              </a:rPr>
              <a:t>resulting in an adverse variance of </a:t>
            </a:r>
            <a:r>
              <a:rPr lang="en-GB" sz="1200" dirty="0" smtClean="0">
                <a:solidFill>
                  <a:srgbClr val="FF0000"/>
                </a:solidFill>
                <a:latin typeface="+mn-lt"/>
                <a:ea typeface="Times New Roman" panose="02020603050405020304" pitchFamily="18" charset="0"/>
                <a:cs typeface="Georgia" panose="02040502050405020303" pitchFamily="18" charset="0"/>
              </a:rPr>
              <a:t>-£1.994 </a:t>
            </a:r>
            <a:r>
              <a:rPr lang="en-GB" sz="1200" dirty="0">
                <a:solidFill>
                  <a:srgbClr val="FF0000"/>
                </a:solidFill>
                <a:latin typeface="+mn-lt"/>
                <a:ea typeface="Times New Roman" panose="02020603050405020304" pitchFamily="18" charset="0"/>
                <a:cs typeface="Georgia" panose="02040502050405020303" pitchFamily="18" charset="0"/>
              </a:rPr>
              <a:t>m</a:t>
            </a:r>
            <a:r>
              <a:rPr lang="en-GB" sz="1200" dirty="0">
                <a:solidFill>
                  <a:srgbClr val="002060"/>
                </a:solidFill>
                <a:latin typeface="+mn-lt"/>
                <a:ea typeface="Times New Roman" panose="02020603050405020304" pitchFamily="18" charset="0"/>
                <a:cs typeface="Georgia" panose="02040502050405020303" pitchFamily="18" charset="0"/>
              </a:rPr>
              <a:t>.  </a:t>
            </a:r>
          </a:p>
        </p:txBody>
      </p:sp>
      <p:graphicFrame>
        <p:nvGraphicFramePr>
          <p:cNvPr id="4" name="Table 3"/>
          <p:cNvGraphicFramePr>
            <a:graphicFrameLocks noGrp="1"/>
          </p:cNvGraphicFramePr>
          <p:nvPr>
            <p:extLst>
              <p:ext uri="{D42A27DB-BD31-4B8C-83A1-F6EECF244321}">
                <p14:modId xmlns:p14="http://schemas.microsoft.com/office/powerpoint/2010/main" val="2333864822"/>
              </p:ext>
            </p:extLst>
          </p:nvPr>
        </p:nvGraphicFramePr>
        <p:xfrm>
          <a:off x="352697" y="685799"/>
          <a:ext cx="7321733" cy="2599514"/>
        </p:xfrm>
        <a:graphic>
          <a:graphicData uri="http://schemas.openxmlformats.org/drawingml/2006/table">
            <a:tbl>
              <a:tblPr firstRow="1" firstCol="1" bandRow="1">
                <a:tableStyleId>{9C89DDF2-D6E7-4416-9A17-0C599F85544F}</a:tableStyleId>
              </a:tblPr>
              <a:tblGrid>
                <a:gridCol w="1844848">
                  <a:extLst>
                    <a:ext uri="{9D8B030D-6E8A-4147-A177-3AD203B41FA5}">
                      <a16:colId xmlns:a16="http://schemas.microsoft.com/office/drawing/2014/main" val="437855729"/>
                    </a:ext>
                  </a:extLst>
                </a:gridCol>
                <a:gridCol w="1095377">
                  <a:extLst>
                    <a:ext uri="{9D8B030D-6E8A-4147-A177-3AD203B41FA5}">
                      <a16:colId xmlns:a16="http://schemas.microsoft.com/office/drawing/2014/main" val="1253892393"/>
                    </a:ext>
                  </a:extLst>
                </a:gridCol>
                <a:gridCol w="1095377">
                  <a:extLst>
                    <a:ext uri="{9D8B030D-6E8A-4147-A177-3AD203B41FA5}">
                      <a16:colId xmlns:a16="http://schemas.microsoft.com/office/drawing/2014/main" val="927165419"/>
                    </a:ext>
                  </a:extLst>
                </a:gridCol>
                <a:gridCol w="1095377">
                  <a:extLst>
                    <a:ext uri="{9D8B030D-6E8A-4147-A177-3AD203B41FA5}">
                      <a16:colId xmlns:a16="http://schemas.microsoft.com/office/drawing/2014/main" val="1330236329"/>
                    </a:ext>
                  </a:extLst>
                </a:gridCol>
                <a:gridCol w="1095377">
                  <a:extLst>
                    <a:ext uri="{9D8B030D-6E8A-4147-A177-3AD203B41FA5}">
                      <a16:colId xmlns:a16="http://schemas.microsoft.com/office/drawing/2014/main" val="3365632528"/>
                    </a:ext>
                  </a:extLst>
                </a:gridCol>
                <a:gridCol w="1095377">
                  <a:extLst>
                    <a:ext uri="{9D8B030D-6E8A-4147-A177-3AD203B41FA5}">
                      <a16:colId xmlns:a16="http://schemas.microsoft.com/office/drawing/2014/main" val="1204117059"/>
                    </a:ext>
                  </a:extLst>
                </a:gridCol>
              </a:tblGrid>
              <a:tr h="463952">
                <a:tc>
                  <a:txBody>
                    <a:bodyPr/>
                    <a:lstStyle/>
                    <a:p>
                      <a:pPr>
                        <a:lnSpc>
                          <a:spcPct val="107000"/>
                        </a:lnSpc>
                        <a:spcAft>
                          <a:spcPts val="0"/>
                        </a:spcAft>
                      </a:pPr>
                      <a:r>
                        <a:rPr lang="en-GB" sz="1000" b="1" dirty="0">
                          <a:solidFill>
                            <a:srgbClr val="002060"/>
                          </a:solidFill>
                          <a:effectLst/>
                        </a:rPr>
                        <a:t>Income</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b="1" dirty="0">
                          <a:solidFill>
                            <a:srgbClr val="002060"/>
                          </a:solidFill>
                          <a:effectLst/>
                        </a:rPr>
                        <a:t>Annual Budget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b="1" dirty="0">
                          <a:solidFill>
                            <a:srgbClr val="002060"/>
                          </a:solidFill>
                          <a:effectLst/>
                        </a:rPr>
                        <a:t>Year To Date Budget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b="1" dirty="0">
                          <a:solidFill>
                            <a:srgbClr val="002060"/>
                          </a:solidFill>
                          <a:effectLst/>
                        </a:rPr>
                        <a:t>Year To Date Actual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b="1" dirty="0">
                          <a:solidFill>
                            <a:srgbClr val="002060"/>
                          </a:solidFill>
                          <a:effectLst/>
                        </a:rPr>
                        <a:t>Year To Date Variance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b="1" dirty="0">
                          <a:solidFill>
                            <a:srgbClr val="002060"/>
                          </a:solidFill>
                          <a:effectLst/>
                        </a:rPr>
                        <a:t>Variance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extLst>
                  <a:ext uri="{0D108BD9-81ED-4DB2-BD59-A6C34878D82A}">
                    <a16:rowId xmlns:a16="http://schemas.microsoft.com/office/drawing/2014/main" val="3604115801"/>
                  </a:ext>
                </a:extLst>
              </a:tr>
              <a:tr h="167161">
                <a:tc>
                  <a:txBody>
                    <a:bodyPr/>
                    <a:lstStyle/>
                    <a:p>
                      <a:pPr>
                        <a:lnSpc>
                          <a:spcPct val="107000"/>
                        </a:lnSpc>
                        <a:spcAft>
                          <a:spcPts val="0"/>
                        </a:spcAft>
                      </a:pPr>
                      <a:r>
                        <a:rPr lang="en-GB" sz="1000" dirty="0">
                          <a:solidFill>
                            <a:srgbClr val="002060"/>
                          </a:solidFill>
                          <a:effectLst/>
                        </a:rPr>
                        <a:t>Core RRL Income</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137,872,512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68,742,256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68,742,256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0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0.00%</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extLst>
                  <a:ext uri="{0D108BD9-81ED-4DB2-BD59-A6C34878D82A}">
                    <a16:rowId xmlns:a16="http://schemas.microsoft.com/office/drawing/2014/main" val="1720148902"/>
                  </a:ext>
                </a:extLst>
              </a:tr>
              <a:tr h="167161">
                <a:tc>
                  <a:txBody>
                    <a:bodyPr/>
                    <a:lstStyle/>
                    <a:p>
                      <a:pPr>
                        <a:lnSpc>
                          <a:spcPct val="107000"/>
                        </a:lnSpc>
                        <a:spcAft>
                          <a:spcPts val="0"/>
                        </a:spcAft>
                      </a:pPr>
                      <a:r>
                        <a:rPr lang="en-GB" sz="1000" dirty="0">
                          <a:solidFill>
                            <a:srgbClr val="002060"/>
                          </a:solidFill>
                          <a:effectLst/>
                        </a:rPr>
                        <a:t>Total SLA Income</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75,424,198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38,265,057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39,048,569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783,512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2.05%</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extLst>
                  <a:ext uri="{0D108BD9-81ED-4DB2-BD59-A6C34878D82A}">
                    <a16:rowId xmlns:a16="http://schemas.microsoft.com/office/drawing/2014/main" val="4014646932"/>
                  </a:ext>
                </a:extLst>
              </a:tr>
              <a:tr h="167161">
                <a:tc>
                  <a:txBody>
                    <a:bodyPr/>
                    <a:lstStyle/>
                    <a:p>
                      <a:pPr>
                        <a:lnSpc>
                          <a:spcPct val="107000"/>
                        </a:lnSpc>
                        <a:spcAft>
                          <a:spcPts val="0"/>
                        </a:spcAft>
                      </a:pPr>
                      <a:r>
                        <a:rPr lang="en-GB" sz="1000" dirty="0">
                          <a:solidFill>
                            <a:srgbClr val="002060"/>
                          </a:solidFill>
                          <a:effectLst/>
                        </a:rPr>
                        <a:t>Hotel and Other Income</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12,350,023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6,485,860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7,479,523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993,664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15.32%</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extLst>
                  <a:ext uri="{0D108BD9-81ED-4DB2-BD59-A6C34878D82A}">
                    <a16:rowId xmlns:a16="http://schemas.microsoft.com/office/drawing/2014/main" val="1780902449"/>
                  </a:ext>
                </a:extLst>
              </a:tr>
              <a:tr h="167161">
                <a:tc>
                  <a:txBody>
                    <a:bodyPr/>
                    <a:lstStyle/>
                    <a:p>
                      <a:pPr>
                        <a:lnSpc>
                          <a:spcPct val="107000"/>
                        </a:lnSpc>
                        <a:spcAft>
                          <a:spcPts val="0"/>
                        </a:spcAft>
                      </a:pPr>
                      <a:r>
                        <a:rPr lang="en-GB" sz="1000" b="1" dirty="0">
                          <a:solidFill>
                            <a:srgbClr val="002060"/>
                          </a:solidFill>
                          <a:effectLst/>
                        </a:rPr>
                        <a:t>Total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225,646,732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113,493,173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115,270,348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1,777,176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1.57%</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extLst>
                  <a:ext uri="{0D108BD9-81ED-4DB2-BD59-A6C34878D82A}">
                    <a16:rowId xmlns:a16="http://schemas.microsoft.com/office/drawing/2014/main" val="3881125355"/>
                  </a:ext>
                </a:extLst>
              </a:tr>
              <a:tr h="167161">
                <a:tc>
                  <a:txBody>
                    <a:bodyPr/>
                    <a:lstStyle/>
                    <a:p>
                      <a:pPr>
                        <a:lnSpc>
                          <a:spcPct val="107000"/>
                        </a:lnSpc>
                      </a:pPr>
                      <a:endParaRPr lang="en-GB" sz="1000" dirty="0">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effectLst/>
                        <a:latin typeface="Calibri" panose="020F0502020204030204" pitchFamily="34" charset="0"/>
                        <a:cs typeface="Times New Roman" panose="02020603050405020304" pitchFamily="18" charset="0"/>
                      </a:endParaRPr>
                    </a:p>
                  </a:txBody>
                  <a:tcPr marL="64142" marR="64142" marT="0" marB="0" anchor="b"/>
                </a:tc>
                <a:extLst>
                  <a:ext uri="{0D108BD9-81ED-4DB2-BD59-A6C34878D82A}">
                    <a16:rowId xmlns:a16="http://schemas.microsoft.com/office/drawing/2014/main" val="3358667882"/>
                  </a:ext>
                </a:extLst>
              </a:tr>
              <a:tr h="463952">
                <a:tc>
                  <a:txBody>
                    <a:bodyPr/>
                    <a:lstStyle/>
                    <a:p>
                      <a:pPr>
                        <a:lnSpc>
                          <a:spcPct val="107000"/>
                        </a:lnSpc>
                        <a:spcAft>
                          <a:spcPts val="0"/>
                        </a:spcAft>
                      </a:pPr>
                      <a:r>
                        <a:rPr lang="en-GB" sz="1000" dirty="0">
                          <a:solidFill>
                            <a:srgbClr val="002060"/>
                          </a:solidFill>
                          <a:effectLst/>
                        </a:rPr>
                        <a:t>Expenditure</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dirty="0">
                          <a:solidFill>
                            <a:srgbClr val="002060"/>
                          </a:solidFill>
                          <a:effectLst/>
                        </a:rPr>
                        <a:t>Annual Budget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dirty="0">
                          <a:solidFill>
                            <a:srgbClr val="002060"/>
                          </a:solidFill>
                          <a:effectLst/>
                        </a:rPr>
                        <a:t>Year To Date Budget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dirty="0">
                          <a:solidFill>
                            <a:srgbClr val="002060"/>
                          </a:solidFill>
                          <a:effectLst/>
                        </a:rPr>
                        <a:t>Year To Date Actual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dirty="0">
                          <a:solidFill>
                            <a:srgbClr val="002060"/>
                          </a:solidFill>
                          <a:effectLst/>
                        </a:rPr>
                        <a:t>Year To Date Variance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tc>
                  <a:txBody>
                    <a:bodyPr/>
                    <a:lstStyle/>
                    <a:p>
                      <a:pPr algn="ctr">
                        <a:lnSpc>
                          <a:spcPct val="107000"/>
                        </a:lnSpc>
                        <a:spcAft>
                          <a:spcPts val="0"/>
                        </a:spcAft>
                      </a:pPr>
                      <a:r>
                        <a:rPr lang="en-GB" sz="1000" dirty="0">
                          <a:solidFill>
                            <a:srgbClr val="002060"/>
                          </a:solidFill>
                          <a:effectLst/>
                        </a:rPr>
                        <a:t>Variance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tc>
                <a:extLst>
                  <a:ext uri="{0D108BD9-81ED-4DB2-BD59-A6C34878D82A}">
                    <a16:rowId xmlns:a16="http://schemas.microsoft.com/office/drawing/2014/main" val="1634685579"/>
                  </a:ext>
                </a:extLst>
              </a:tr>
              <a:tr h="167161">
                <a:tc>
                  <a:txBody>
                    <a:bodyPr/>
                    <a:lstStyle/>
                    <a:p>
                      <a:pPr>
                        <a:lnSpc>
                          <a:spcPct val="107000"/>
                        </a:lnSpc>
                        <a:spcAft>
                          <a:spcPts val="0"/>
                        </a:spcAft>
                      </a:pPr>
                      <a:r>
                        <a:rPr lang="en-GB" sz="1000" dirty="0">
                          <a:solidFill>
                            <a:srgbClr val="002060"/>
                          </a:solidFill>
                          <a:effectLst/>
                        </a:rPr>
                        <a:t>Pay Costs</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140,446,253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72,728,680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73,393,033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FF0000"/>
                          </a:solidFill>
                          <a:effectLst/>
                        </a:rPr>
                        <a:t>-664,353 </a:t>
                      </a:r>
                      <a:endParaRPr lang="en-GB" sz="1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FF0000"/>
                          </a:solidFill>
                          <a:effectLst/>
                        </a:rPr>
                        <a:t>-0.91%</a:t>
                      </a:r>
                      <a:endParaRPr lang="en-GB" sz="1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extLst>
                  <a:ext uri="{0D108BD9-81ED-4DB2-BD59-A6C34878D82A}">
                    <a16:rowId xmlns:a16="http://schemas.microsoft.com/office/drawing/2014/main" val="1512007852"/>
                  </a:ext>
                </a:extLst>
              </a:tr>
              <a:tr h="167161">
                <a:tc>
                  <a:txBody>
                    <a:bodyPr/>
                    <a:lstStyle/>
                    <a:p>
                      <a:pPr>
                        <a:lnSpc>
                          <a:spcPct val="107000"/>
                        </a:lnSpc>
                        <a:spcAft>
                          <a:spcPts val="0"/>
                        </a:spcAft>
                      </a:pPr>
                      <a:r>
                        <a:rPr lang="en-GB" sz="1000" dirty="0">
                          <a:solidFill>
                            <a:srgbClr val="002060"/>
                          </a:solidFill>
                          <a:effectLst/>
                        </a:rPr>
                        <a:t>Non Pay Costs</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85,200,479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34,793,949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002060"/>
                          </a:solidFill>
                          <a:effectLst/>
                        </a:rPr>
                        <a:t>36,123,881 </a:t>
                      </a:r>
                      <a:endParaRPr lang="en-GB" sz="1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FF0000"/>
                          </a:solidFill>
                          <a:effectLst/>
                        </a:rPr>
                        <a:t>-1,329,932 </a:t>
                      </a:r>
                      <a:endParaRPr lang="en-GB" sz="1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tc>
                  <a:txBody>
                    <a:bodyPr/>
                    <a:lstStyle/>
                    <a:p>
                      <a:pPr algn="ctr">
                        <a:lnSpc>
                          <a:spcPct val="107000"/>
                        </a:lnSpc>
                        <a:spcAft>
                          <a:spcPts val="0"/>
                        </a:spcAft>
                      </a:pPr>
                      <a:r>
                        <a:rPr lang="en-GB" sz="1000" dirty="0">
                          <a:solidFill>
                            <a:srgbClr val="FF0000"/>
                          </a:solidFill>
                          <a:effectLst/>
                        </a:rPr>
                        <a:t>-3.82%</a:t>
                      </a:r>
                      <a:endParaRPr lang="en-GB" sz="1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tc>
                <a:extLst>
                  <a:ext uri="{0D108BD9-81ED-4DB2-BD59-A6C34878D82A}">
                    <a16:rowId xmlns:a16="http://schemas.microsoft.com/office/drawing/2014/main" val="3844251863"/>
                  </a:ext>
                </a:extLst>
              </a:tr>
              <a:tr h="167161">
                <a:tc>
                  <a:txBody>
                    <a:bodyPr/>
                    <a:lstStyle/>
                    <a:p>
                      <a:pPr>
                        <a:lnSpc>
                          <a:spcPct val="107000"/>
                        </a:lnSpc>
                        <a:spcAft>
                          <a:spcPts val="0"/>
                        </a:spcAft>
                      </a:pPr>
                      <a:r>
                        <a:rPr lang="en-GB" sz="1000" b="1" dirty="0">
                          <a:solidFill>
                            <a:srgbClr val="002060"/>
                          </a:solidFill>
                          <a:effectLst/>
                        </a:rPr>
                        <a:t>Total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225,646,732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107,522,629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109,516,914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FF0000"/>
                          </a:solidFill>
                          <a:effectLst/>
                        </a:rPr>
                        <a:t>-1,994,285 </a:t>
                      </a:r>
                      <a:endParaRPr lang="en-GB" sz="1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FF0000"/>
                          </a:solidFill>
                          <a:effectLst/>
                        </a:rPr>
                        <a:t>-1.85%</a:t>
                      </a:r>
                      <a:endParaRPr lang="en-GB" sz="1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extLst>
                  <a:ext uri="{0D108BD9-81ED-4DB2-BD59-A6C34878D82A}">
                    <a16:rowId xmlns:a16="http://schemas.microsoft.com/office/drawing/2014/main" val="2869252415"/>
                  </a:ext>
                </a:extLst>
              </a:tr>
              <a:tr h="167161">
                <a:tc>
                  <a:txBody>
                    <a:bodyPr/>
                    <a:lstStyle/>
                    <a:p>
                      <a:pPr>
                        <a:lnSpc>
                          <a:spcPct val="107000"/>
                        </a:lnSpc>
                      </a:pPr>
                      <a:endParaRPr lang="en-GB" sz="1000" dirty="0">
                        <a:solidFill>
                          <a:srgbClr val="002060"/>
                        </a:solidFill>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solidFill>
                          <a:srgbClr val="002060"/>
                        </a:solidFill>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solidFill>
                          <a:srgbClr val="002060"/>
                        </a:solidFill>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solidFill>
                          <a:srgbClr val="002060"/>
                        </a:solidFill>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effectLst/>
                        <a:latin typeface="Calibri" panose="020F0502020204030204" pitchFamily="34" charset="0"/>
                        <a:cs typeface="Times New Roman" panose="02020603050405020304" pitchFamily="18" charset="0"/>
                      </a:endParaRPr>
                    </a:p>
                  </a:txBody>
                  <a:tcPr marL="64142" marR="64142" marT="0" marB="0" anchor="b"/>
                </a:tc>
                <a:tc>
                  <a:txBody>
                    <a:bodyPr/>
                    <a:lstStyle/>
                    <a:p>
                      <a:pPr>
                        <a:lnSpc>
                          <a:spcPct val="107000"/>
                        </a:lnSpc>
                      </a:pPr>
                      <a:endParaRPr lang="en-GB" sz="1000" dirty="0">
                        <a:effectLst/>
                        <a:latin typeface="Calibri" panose="020F0502020204030204" pitchFamily="34" charset="0"/>
                        <a:cs typeface="Times New Roman" panose="02020603050405020304" pitchFamily="18" charset="0"/>
                      </a:endParaRPr>
                    </a:p>
                  </a:txBody>
                  <a:tcPr marL="64142" marR="64142" marT="0" marB="0" anchor="b"/>
                </a:tc>
                <a:extLst>
                  <a:ext uri="{0D108BD9-81ED-4DB2-BD59-A6C34878D82A}">
                    <a16:rowId xmlns:a16="http://schemas.microsoft.com/office/drawing/2014/main" val="1849931341"/>
                  </a:ext>
                </a:extLst>
              </a:tr>
              <a:tr h="167161">
                <a:tc>
                  <a:txBody>
                    <a:bodyPr/>
                    <a:lstStyle/>
                    <a:p>
                      <a:pPr>
                        <a:lnSpc>
                          <a:spcPct val="107000"/>
                        </a:lnSpc>
                        <a:spcAft>
                          <a:spcPts val="0"/>
                        </a:spcAft>
                      </a:pPr>
                      <a:r>
                        <a:rPr lang="en-GB" sz="1000" b="1" dirty="0">
                          <a:solidFill>
                            <a:srgbClr val="002060"/>
                          </a:solidFill>
                          <a:effectLst/>
                        </a:rPr>
                        <a:t>Net Core Position</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0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5,970,543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002060"/>
                          </a:solidFill>
                          <a:effectLst/>
                        </a:rPr>
                        <a:t>5,753,434 </a:t>
                      </a:r>
                      <a:endParaRPr lang="en-GB" sz="1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gn="ctr">
                        <a:lnSpc>
                          <a:spcPct val="107000"/>
                        </a:lnSpc>
                        <a:spcAft>
                          <a:spcPts val="0"/>
                        </a:spcAft>
                      </a:pPr>
                      <a:r>
                        <a:rPr lang="en-GB" sz="1000" b="1" dirty="0">
                          <a:solidFill>
                            <a:srgbClr val="FF0000"/>
                          </a:solidFill>
                          <a:effectLst/>
                        </a:rPr>
                        <a:t>-217,109 </a:t>
                      </a:r>
                      <a:endParaRPr lang="en-GB" sz="1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4142" marR="64142" marT="0" marB="0" anchor="b">
                    <a:solidFill>
                      <a:srgbClr val="FFFFCC"/>
                    </a:solidFill>
                  </a:tcPr>
                </a:tc>
                <a:tc>
                  <a:txBody>
                    <a:bodyPr/>
                    <a:lstStyle/>
                    <a:p>
                      <a:pPr>
                        <a:lnSpc>
                          <a:spcPct val="107000"/>
                        </a:lnSpc>
                      </a:pPr>
                      <a:endParaRPr lang="en-GB" sz="1000" b="1" dirty="0">
                        <a:effectLst/>
                        <a:latin typeface="Calibri" panose="020F0502020204030204" pitchFamily="34" charset="0"/>
                        <a:cs typeface="Times New Roman" panose="02020603050405020304" pitchFamily="18" charset="0"/>
                      </a:endParaRPr>
                    </a:p>
                  </a:txBody>
                  <a:tcPr marL="64142" marR="64142" marT="0" marB="0" anchor="b">
                    <a:solidFill>
                      <a:srgbClr val="FFFFCC"/>
                    </a:solidFill>
                  </a:tcPr>
                </a:tc>
                <a:extLst>
                  <a:ext uri="{0D108BD9-81ED-4DB2-BD59-A6C34878D82A}">
                    <a16:rowId xmlns:a16="http://schemas.microsoft.com/office/drawing/2014/main" val="1065582456"/>
                  </a:ext>
                </a:extLst>
              </a:tr>
            </a:tbl>
          </a:graphicData>
        </a:graphic>
      </p:graphicFrame>
    </p:spTree>
    <p:extLst>
      <p:ext uri="{BB962C8B-B14F-4D97-AF65-F5344CB8AC3E}">
        <p14:creationId xmlns:p14="http://schemas.microsoft.com/office/powerpoint/2010/main" val="2382984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2023/24 Financial Position</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4182008720"/>
              </p:ext>
            </p:extLst>
          </p:nvPr>
        </p:nvGraphicFramePr>
        <p:xfrm>
          <a:off x="344582" y="579364"/>
          <a:ext cx="6096000" cy="403027"/>
        </p:xfrm>
        <a:graphic>
          <a:graphicData uri="http://schemas.openxmlformats.org/drawingml/2006/table">
            <a:tbl>
              <a:tblPr firstRow="1" bandRow="1">
                <a:tableStyleId>{9C89DDF2-D6E7-4416-9A17-0C599F85544F}</a:tableStyleId>
              </a:tblPr>
              <a:tblGrid>
                <a:gridCol w="6096000">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Key Income Points at September 2023</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633849659"/>
              </p:ext>
            </p:extLst>
          </p:nvPr>
        </p:nvGraphicFramePr>
        <p:xfrm>
          <a:off x="344579" y="1031870"/>
          <a:ext cx="6096002" cy="952500"/>
        </p:xfrm>
        <a:graphic>
          <a:graphicData uri="http://schemas.openxmlformats.org/drawingml/2006/table">
            <a:tbl>
              <a:tblPr firstRow="1" firstCol="1" bandRow="1">
                <a:tableStyleId>{9C89DDF2-D6E7-4416-9A17-0C599F85544F}</a:tableStyleId>
              </a:tblPr>
              <a:tblGrid>
                <a:gridCol w="1827802">
                  <a:extLst>
                    <a:ext uri="{9D8B030D-6E8A-4147-A177-3AD203B41FA5}">
                      <a16:colId xmlns:a16="http://schemas.microsoft.com/office/drawing/2014/main" val="1297064102"/>
                    </a:ext>
                  </a:extLst>
                </a:gridCol>
                <a:gridCol w="1073385">
                  <a:extLst>
                    <a:ext uri="{9D8B030D-6E8A-4147-A177-3AD203B41FA5}">
                      <a16:colId xmlns:a16="http://schemas.microsoft.com/office/drawing/2014/main" val="3307342532"/>
                    </a:ext>
                  </a:extLst>
                </a:gridCol>
                <a:gridCol w="1038742">
                  <a:extLst>
                    <a:ext uri="{9D8B030D-6E8A-4147-A177-3AD203B41FA5}">
                      <a16:colId xmlns:a16="http://schemas.microsoft.com/office/drawing/2014/main" val="2297675273"/>
                    </a:ext>
                  </a:extLst>
                </a:gridCol>
                <a:gridCol w="1042524">
                  <a:extLst>
                    <a:ext uri="{9D8B030D-6E8A-4147-A177-3AD203B41FA5}">
                      <a16:colId xmlns:a16="http://schemas.microsoft.com/office/drawing/2014/main" val="2395094535"/>
                    </a:ext>
                  </a:extLst>
                </a:gridCol>
                <a:gridCol w="1113549">
                  <a:extLst>
                    <a:ext uri="{9D8B030D-6E8A-4147-A177-3AD203B41FA5}">
                      <a16:colId xmlns:a16="http://schemas.microsoft.com/office/drawing/2014/main" val="713187118"/>
                    </a:ext>
                  </a:extLst>
                </a:gridCol>
              </a:tblGrid>
              <a:tr h="381000">
                <a:tc>
                  <a:txBody>
                    <a:bodyPr/>
                    <a:lstStyle/>
                    <a:p>
                      <a:pPr>
                        <a:lnSpc>
                          <a:spcPct val="107000"/>
                        </a:lnSpc>
                        <a:spcAft>
                          <a:spcPts val="0"/>
                        </a:spcAft>
                      </a:pPr>
                      <a:r>
                        <a:rPr lang="en-GB" sz="1100" dirty="0">
                          <a:solidFill>
                            <a:srgbClr val="002060"/>
                          </a:solidFill>
                          <a:effectLst/>
                        </a:rPr>
                        <a: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b="1" dirty="0">
                          <a:solidFill>
                            <a:srgbClr val="002060"/>
                          </a:solidFill>
                          <a:effectLst/>
                        </a:rPr>
                        <a:t>Annual Budget </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b="1" dirty="0">
                          <a:solidFill>
                            <a:srgbClr val="002060"/>
                          </a:solidFill>
                          <a:effectLst/>
                        </a:rPr>
                        <a:t>Year to Date Budget </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b="1" dirty="0">
                          <a:solidFill>
                            <a:srgbClr val="002060"/>
                          </a:solidFill>
                          <a:effectLst/>
                        </a:rPr>
                        <a:t>Year to Date Actual </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b="1" dirty="0">
                          <a:solidFill>
                            <a:srgbClr val="002060"/>
                          </a:solidFill>
                          <a:effectLst/>
                        </a:rPr>
                        <a:t>Year to Date Variance</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2571974"/>
                  </a:ext>
                </a:extLst>
              </a:tr>
              <a:tr h="190500">
                <a:tc>
                  <a:txBody>
                    <a:bodyPr/>
                    <a:lstStyle/>
                    <a:p>
                      <a:pPr>
                        <a:lnSpc>
                          <a:spcPct val="107000"/>
                        </a:lnSpc>
                        <a:spcAft>
                          <a:spcPts val="0"/>
                        </a:spcAft>
                      </a:pPr>
                      <a:r>
                        <a:rPr lang="en-GB" sz="1100" dirty="0">
                          <a:solidFill>
                            <a:srgbClr val="002060"/>
                          </a:solidFill>
                          <a:effectLst/>
                        </a:rPr>
                        <a:t>Core - RRL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110,294,254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55,147,127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55,147,127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86203155"/>
                  </a:ext>
                </a:extLst>
              </a:tr>
              <a:tr h="190500">
                <a:tc>
                  <a:txBody>
                    <a:bodyPr/>
                    <a:lstStyle/>
                    <a:p>
                      <a:pPr>
                        <a:lnSpc>
                          <a:spcPct val="107000"/>
                        </a:lnSpc>
                        <a:spcAft>
                          <a:spcPts val="0"/>
                        </a:spcAft>
                      </a:pPr>
                      <a:r>
                        <a:rPr lang="en-GB" sz="1100" dirty="0">
                          <a:solidFill>
                            <a:srgbClr val="002060"/>
                          </a:solidFill>
                          <a:effectLst/>
                        </a:rPr>
                        <a:t>Core - RRL ( SLA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27,578,258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13,789,129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13,789,129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71929387"/>
                  </a:ext>
                </a:extLst>
              </a:tr>
              <a:tr h="190500">
                <a:tc>
                  <a:txBody>
                    <a:bodyPr/>
                    <a:lstStyle/>
                    <a:p>
                      <a:pPr>
                        <a:lnSpc>
                          <a:spcPct val="107000"/>
                        </a:lnSpc>
                        <a:spcAft>
                          <a:spcPts val="0"/>
                        </a:spcAft>
                      </a:pPr>
                      <a:r>
                        <a:rPr lang="en-GB" sz="1100" dirty="0">
                          <a:solidFill>
                            <a:srgbClr val="002060"/>
                          </a:solidFill>
                          <a:effectLst/>
                        </a:rPr>
                        <a:t>Total Core RRL</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137,872,512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68,936,256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68,936,256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extLst>
                  <a:ext uri="{0D108BD9-81ED-4DB2-BD59-A6C34878D82A}">
                    <a16:rowId xmlns:a16="http://schemas.microsoft.com/office/drawing/2014/main" val="296055373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103221140"/>
              </p:ext>
            </p:extLst>
          </p:nvPr>
        </p:nvGraphicFramePr>
        <p:xfrm>
          <a:off x="344581" y="2108002"/>
          <a:ext cx="6096000" cy="1524000"/>
        </p:xfrm>
        <a:graphic>
          <a:graphicData uri="http://schemas.openxmlformats.org/drawingml/2006/table">
            <a:tbl>
              <a:tblPr firstRow="1" firstCol="1" bandRow="1">
                <a:tableStyleId>{9C89DDF2-D6E7-4416-9A17-0C599F85544F}</a:tableStyleId>
              </a:tblPr>
              <a:tblGrid>
                <a:gridCol w="1832727">
                  <a:extLst>
                    <a:ext uri="{9D8B030D-6E8A-4147-A177-3AD203B41FA5}">
                      <a16:colId xmlns:a16="http://schemas.microsoft.com/office/drawing/2014/main" val="3857436780"/>
                    </a:ext>
                  </a:extLst>
                </a:gridCol>
                <a:gridCol w="1068064">
                  <a:extLst>
                    <a:ext uri="{9D8B030D-6E8A-4147-A177-3AD203B41FA5}">
                      <a16:colId xmlns:a16="http://schemas.microsoft.com/office/drawing/2014/main" val="3833538383"/>
                    </a:ext>
                  </a:extLst>
                </a:gridCol>
                <a:gridCol w="1049755">
                  <a:extLst>
                    <a:ext uri="{9D8B030D-6E8A-4147-A177-3AD203B41FA5}">
                      <a16:colId xmlns:a16="http://schemas.microsoft.com/office/drawing/2014/main" val="2418582081"/>
                    </a:ext>
                  </a:extLst>
                </a:gridCol>
                <a:gridCol w="1045333">
                  <a:extLst>
                    <a:ext uri="{9D8B030D-6E8A-4147-A177-3AD203B41FA5}">
                      <a16:colId xmlns:a16="http://schemas.microsoft.com/office/drawing/2014/main" val="3427586449"/>
                    </a:ext>
                  </a:extLst>
                </a:gridCol>
                <a:gridCol w="1100121">
                  <a:extLst>
                    <a:ext uri="{9D8B030D-6E8A-4147-A177-3AD203B41FA5}">
                      <a16:colId xmlns:a16="http://schemas.microsoft.com/office/drawing/2014/main" val="2614005152"/>
                    </a:ext>
                  </a:extLst>
                </a:gridCol>
              </a:tblGrid>
              <a:tr h="381000">
                <a:tc>
                  <a:txBody>
                    <a:bodyPr/>
                    <a:lstStyle/>
                    <a:p>
                      <a:pPr>
                        <a:lnSpc>
                          <a:spcPct val="107000"/>
                        </a:lnSpc>
                        <a:spcAft>
                          <a:spcPts val="0"/>
                        </a:spcAft>
                      </a:pPr>
                      <a:r>
                        <a:rPr lang="en-GB" sz="1100" dirty="0">
                          <a:solidFill>
                            <a:srgbClr val="002060"/>
                          </a:solidFill>
                          <a:effectLst/>
                        </a:rPr>
                        <a: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Annual Budget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Budget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Actual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Variance</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5764578"/>
                  </a:ext>
                </a:extLst>
              </a:tr>
              <a:tr h="190500">
                <a:tc>
                  <a:txBody>
                    <a:bodyPr/>
                    <a:lstStyle/>
                    <a:p>
                      <a:pPr>
                        <a:lnSpc>
                          <a:spcPct val="107000"/>
                        </a:lnSpc>
                        <a:spcAft>
                          <a:spcPts val="0"/>
                        </a:spcAft>
                      </a:pPr>
                      <a:r>
                        <a:rPr lang="en-GB" sz="1100" dirty="0">
                          <a:solidFill>
                            <a:srgbClr val="002060"/>
                          </a:solidFill>
                          <a:effectLst/>
                        </a:rPr>
                        <a:t>Non - RRL SLA</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25,466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25,466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23206014"/>
                  </a:ext>
                </a:extLst>
              </a:tr>
              <a:tr h="190500">
                <a:tc>
                  <a:txBody>
                    <a:bodyPr/>
                    <a:lstStyle/>
                    <a:p>
                      <a:pPr>
                        <a:lnSpc>
                          <a:spcPct val="107000"/>
                        </a:lnSpc>
                        <a:spcAft>
                          <a:spcPts val="0"/>
                        </a:spcAft>
                      </a:pPr>
                      <a:r>
                        <a:rPr lang="en-GB" sz="1100" dirty="0">
                          <a:solidFill>
                            <a:srgbClr val="002060"/>
                          </a:solidFill>
                          <a:effectLst/>
                        </a:rPr>
                        <a:t>Heart &amp; Lung - Cardiac</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36,794,109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18,950,011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19,244,706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294,695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43353465"/>
                  </a:ext>
                </a:extLst>
              </a:tr>
              <a:tr h="190500">
                <a:tc>
                  <a:txBody>
                    <a:bodyPr/>
                    <a:lstStyle/>
                    <a:p>
                      <a:pPr>
                        <a:lnSpc>
                          <a:spcPct val="107000"/>
                        </a:lnSpc>
                        <a:spcAft>
                          <a:spcPts val="0"/>
                        </a:spcAft>
                      </a:pPr>
                      <a:r>
                        <a:rPr lang="en-GB" sz="1100" dirty="0">
                          <a:solidFill>
                            <a:srgbClr val="002060"/>
                          </a:solidFill>
                          <a:effectLst/>
                        </a:rPr>
                        <a:t>Heart &amp; Lung - Thoracic</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10,638,305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5,319,153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5,361,779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42,626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53306690"/>
                  </a:ext>
                </a:extLst>
              </a:tr>
              <a:tr h="190500">
                <a:tc>
                  <a:txBody>
                    <a:bodyPr/>
                    <a:lstStyle/>
                    <a:p>
                      <a:pPr>
                        <a:lnSpc>
                          <a:spcPct val="107000"/>
                        </a:lnSpc>
                        <a:spcAft>
                          <a:spcPts val="0"/>
                        </a:spcAft>
                      </a:pPr>
                      <a:r>
                        <a:rPr lang="en-GB" sz="1100" dirty="0">
                          <a:solidFill>
                            <a:srgbClr val="002060"/>
                          </a:solidFill>
                          <a:effectLst/>
                        </a:rPr>
                        <a:t>Heart &amp; Lung - Cardiology</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27,277,741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13,638,871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14,011,539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372,668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72051323"/>
                  </a:ext>
                </a:extLst>
              </a:tr>
              <a:tr h="190500">
                <a:tc>
                  <a:txBody>
                    <a:bodyPr/>
                    <a:lstStyle/>
                    <a:p>
                      <a:pPr>
                        <a:lnSpc>
                          <a:spcPct val="107000"/>
                        </a:lnSpc>
                        <a:spcAft>
                          <a:spcPts val="0"/>
                        </a:spcAft>
                      </a:pPr>
                      <a:r>
                        <a:rPr lang="en-GB" sz="1100" dirty="0">
                          <a:solidFill>
                            <a:srgbClr val="002060"/>
                          </a:solidFill>
                          <a:effectLst/>
                        </a:rPr>
                        <a:t>Heart &amp; Lung - SPVU</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714,043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357,022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405,079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48,057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extLst>
                  <a:ext uri="{0D108BD9-81ED-4DB2-BD59-A6C34878D82A}">
                    <a16:rowId xmlns:a16="http://schemas.microsoft.com/office/drawing/2014/main" val="1168751018"/>
                  </a:ext>
                </a:extLst>
              </a:tr>
              <a:tr h="190500">
                <a:tc>
                  <a:txBody>
                    <a:bodyPr/>
                    <a:lstStyle/>
                    <a:p>
                      <a:pPr>
                        <a:lnSpc>
                          <a:spcPct val="107000"/>
                        </a:lnSpc>
                        <a:spcAft>
                          <a:spcPts val="0"/>
                        </a:spcAft>
                      </a:pPr>
                      <a:r>
                        <a:rPr lang="en-GB" sz="1100" dirty="0">
                          <a:solidFill>
                            <a:srgbClr val="002060"/>
                          </a:solidFill>
                          <a:effectLst/>
                        </a:rPr>
                        <a:t>Total SLA Income</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75,424,198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38,265,057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39,048,569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783,512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extLst>
                  <a:ext uri="{0D108BD9-81ED-4DB2-BD59-A6C34878D82A}">
                    <a16:rowId xmlns:a16="http://schemas.microsoft.com/office/drawing/2014/main" val="422120548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080004148"/>
              </p:ext>
            </p:extLst>
          </p:nvPr>
        </p:nvGraphicFramePr>
        <p:xfrm>
          <a:off x="329210" y="3741497"/>
          <a:ext cx="6111370" cy="952500"/>
        </p:xfrm>
        <a:graphic>
          <a:graphicData uri="http://schemas.openxmlformats.org/drawingml/2006/table">
            <a:tbl>
              <a:tblPr firstRow="1" firstCol="1" bandRow="1">
                <a:tableStyleId>{9C89DDF2-D6E7-4416-9A17-0C599F85544F}</a:tableStyleId>
              </a:tblPr>
              <a:tblGrid>
                <a:gridCol w="1857305">
                  <a:extLst>
                    <a:ext uri="{9D8B030D-6E8A-4147-A177-3AD203B41FA5}">
                      <a16:colId xmlns:a16="http://schemas.microsoft.com/office/drawing/2014/main" val="2555461914"/>
                    </a:ext>
                  </a:extLst>
                </a:gridCol>
                <a:gridCol w="1059410">
                  <a:extLst>
                    <a:ext uri="{9D8B030D-6E8A-4147-A177-3AD203B41FA5}">
                      <a16:colId xmlns:a16="http://schemas.microsoft.com/office/drawing/2014/main" val="2257084899"/>
                    </a:ext>
                  </a:extLst>
                </a:gridCol>
                <a:gridCol w="1067623">
                  <a:extLst>
                    <a:ext uri="{9D8B030D-6E8A-4147-A177-3AD203B41FA5}">
                      <a16:colId xmlns:a16="http://schemas.microsoft.com/office/drawing/2014/main" val="866955956"/>
                    </a:ext>
                  </a:extLst>
                </a:gridCol>
                <a:gridCol w="1059410">
                  <a:extLst>
                    <a:ext uri="{9D8B030D-6E8A-4147-A177-3AD203B41FA5}">
                      <a16:colId xmlns:a16="http://schemas.microsoft.com/office/drawing/2014/main" val="1661482251"/>
                    </a:ext>
                  </a:extLst>
                </a:gridCol>
                <a:gridCol w="1067622">
                  <a:extLst>
                    <a:ext uri="{9D8B030D-6E8A-4147-A177-3AD203B41FA5}">
                      <a16:colId xmlns:a16="http://schemas.microsoft.com/office/drawing/2014/main" val="1165531687"/>
                    </a:ext>
                  </a:extLst>
                </a:gridCol>
              </a:tblGrid>
              <a:tr h="381000">
                <a:tc>
                  <a:txBody>
                    <a:bodyPr/>
                    <a:lstStyle/>
                    <a:p>
                      <a:pPr>
                        <a:lnSpc>
                          <a:spcPct val="107000"/>
                        </a:lnSpc>
                        <a:spcAft>
                          <a:spcPts val="0"/>
                        </a:spcAft>
                      </a:pPr>
                      <a:r>
                        <a:rPr lang="en-GB" sz="1100" dirty="0">
                          <a:solidFill>
                            <a:srgbClr val="002060"/>
                          </a:solidFill>
                          <a:effectLst/>
                        </a:rPr>
                        <a: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Annual Budget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Budget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Actual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Variance</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7104174"/>
                  </a:ext>
                </a:extLst>
              </a:tr>
              <a:tr h="190500">
                <a:tc>
                  <a:txBody>
                    <a:bodyPr/>
                    <a:lstStyle/>
                    <a:p>
                      <a:pPr>
                        <a:lnSpc>
                          <a:spcPct val="107000"/>
                        </a:lnSpc>
                        <a:spcAft>
                          <a:spcPts val="0"/>
                        </a:spcAft>
                      </a:pPr>
                      <a:r>
                        <a:rPr lang="en-GB" sz="1100" dirty="0">
                          <a:solidFill>
                            <a:srgbClr val="002060"/>
                          </a:solidFill>
                          <a:effectLst/>
                        </a:rPr>
                        <a:t>GJ Conference Hotel</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5,663,001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3,063,000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3,454,598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391,598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84860691"/>
                  </a:ext>
                </a:extLst>
              </a:tr>
              <a:tr h="190500">
                <a:tc>
                  <a:txBody>
                    <a:bodyPr/>
                    <a:lstStyle/>
                    <a:p>
                      <a:pPr>
                        <a:lnSpc>
                          <a:spcPct val="107000"/>
                        </a:lnSpc>
                        <a:spcAft>
                          <a:spcPts val="0"/>
                        </a:spcAft>
                      </a:pPr>
                      <a:r>
                        <a:rPr lang="en-GB" sz="1100" dirty="0">
                          <a:solidFill>
                            <a:srgbClr val="002060"/>
                          </a:solidFill>
                          <a:effectLst/>
                        </a:rPr>
                        <a:t>Other Income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6,687,022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3,422,860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4,024,925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602,066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50855715"/>
                  </a:ext>
                </a:extLst>
              </a:tr>
              <a:tr h="190500">
                <a:tc>
                  <a:txBody>
                    <a:bodyPr/>
                    <a:lstStyle/>
                    <a:p>
                      <a:pPr>
                        <a:lnSpc>
                          <a:spcPct val="107000"/>
                        </a:lnSpc>
                        <a:spcAft>
                          <a:spcPts val="0"/>
                        </a:spcAft>
                      </a:pPr>
                      <a:r>
                        <a:rPr lang="en-GB" sz="1100" dirty="0">
                          <a:solidFill>
                            <a:srgbClr val="002060"/>
                          </a:solidFill>
                          <a:effectLst/>
                        </a:rPr>
                        <a:t>Hotel and Other Income</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12,350,023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6,485,860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7,479,523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993,664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extLst>
                  <a:ext uri="{0D108BD9-81ED-4DB2-BD59-A6C34878D82A}">
                    <a16:rowId xmlns:a16="http://schemas.microsoft.com/office/drawing/2014/main" val="3376201802"/>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551238998"/>
              </p:ext>
            </p:extLst>
          </p:nvPr>
        </p:nvGraphicFramePr>
        <p:xfrm>
          <a:off x="329212" y="4802255"/>
          <a:ext cx="6111367" cy="190500"/>
        </p:xfrm>
        <a:graphic>
          <a:graphicData uri="http://schemas.openxmlformats.org/drawingml/2006/table">
            <a:tbl>
              <a:tblPr firstRow="1" firstCol="1" bandRow="1">
                <a:tableStyleId>{9C89DDF2-D6E7-4416-9A17-0C599F85544F}</a:tableStyleId>
              </a:tblPr>
              <a:tblGrid>
                <a:gridCol w="1857304">
                  <a:extLst>
                    <a:ext uri="{9D8B030D-6E8A-4147-A177-3AD203B41FA5}">
                      <a16:colId xmlns:a16="http://schemas.microsoft.com/office/drawing/2014/main" val="2280139106"/>
                    </a:ext>
                  </a:extLst>
                </a:gridCol>
                <a:gridCol w="1059409">
                  <a:extLst>
                    <a:ext uri="{9D8B030D-6E8A-4147-A177-3AD203B41FA5}">
                      <a16:colId xmlns:a16="http://schemas.microsoft.com/office/drawing/2014/main" val="3943517756"/>
                    </a:ext>
                  </a:extLst>
                </a:gridCol>
                <a:gridCol w="1067623">
                  <a:extLst>
                    <a:ext uri="{9D8B030D-6E8A-4147-A177-3AD203B41FA5}">
                      <a16:colId xmlns:a16="http://schemas.microsoft.com/office/drawing/2014/main" val="3965344492"/>
                    </a:ext>
                  </a:extLst>
                </a:gridCol>
                <a:gridCol w="1059409">
                  <a:extLst>
                    <a:ext uri="{9D8B030D-6E8A-4147-A177-3AD203B41FA5}">
                      <a16:colId xmlns:a16="http://schemas.microsoft.com/office/drawing/2014/main" val="2449784459"/>
                    </a:ext>
                  </a:extLst>
                </a:gridCol>
                <a:gridCol w="1067622">
                  <a:extLst>
                    <a:ext uri="{9D8B030D-6E8A-4147-A177-3AD203B41FA5}">
                      <a16:colId xmlns:a16="http://schemas.microsoft.com/office/drawing/2014/main" val="3919766803"/>
                    </a:ext>
                  </a:extLst>
                </a:gridCol>
              </a:tblGrid>
              <a:tr h="190500">
                <a:tc>
                  <a:txBody>
                    <a:bodyPr/>
                    <a:lstStyle/>
                    <a:p>
                      <a:pPr>
                        <a:lnSpc>
                          <a:spcPct val="107000"/>
                        </a:lnSpc>
                        <a:spcAft>
                          <a:spcPts val="0"/>
                        </a:spcAft>
                      </a:pPr>
                      <a:r>
                        <a:rPr lang="en-GB" sz="1100" dirty="0" smtClean="0">
                          <a:solidFill>
                            <a:srgbClr val="002060"/>
                          </a:solidFill>
                          <a:effectLst/>
                        </a:rPr>
                        <a:t>Total Income</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smtClean="0">
                          <a:solidFill>
                            <a:srgbClr val="002060"/>
                          </a:solidFill>
                          <a:effectLst/>
                        </a:rPr>
                        <a:t>225,646,732</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smtClean="0">
                          <a:solidFill>
                            <a:srgbClr val="002060"/>
                          </a:solidFill>
                          <a:effectLst/>
                        </a:rPr>
                        <a:t>113,493,173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smtClean="0">
                          <a:solidFill>
                            <a:srgbClr val="002060"/>
                          </a:solidFill>
                          <a:effectLst/>
                        </a:rPr>
                        <a:t>115,270,348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smtClean="0">
                          <a:solidFill>
                            <a:srgbClr val="002060"/>
                          </a:solidFill>
                          <a:effectLst/>
                        </a:rPr>
                        <a:t>1,777,176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extLst>
                  <a:ext uri="{0D108BD9-81ED-4DB2-BD59-A6C34878D82A}">
                    <a16:rowId xmlns:a16="http://schemas.microsoft.com/office/drawing/2014/main" val="2702301310"/>
                  </a:ext>
                </a:extLst>
              </a:tr>
            </a:tbl>
          </a:graphicData>
        </a:graphic>
      </p:graphicFrame>
    </p:spTree>
    <p:extLst>
      <p:ext uri="{BB962C8B-B14F-4D97-AF65-F5344CB8AC3E}">
        <p14:creationId xmlns:p14="http://schemas.microsoft.com/office/powerpoint/2010/main" val="3904380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2023/24 Financial Position</a:t>
            </a:r>
            <a:endParaRPr lang="en-GB" dirty="0"/>
          </a:p>
        </p:txBody>
      </p:sp>
      <p:sp>
        <p:nvSpPr>
          <p:cNvPr id="8" name="Content Placeholder 2"/>
          <p:cNvSpPr txBox="1">
            <a:spLocks/>
          </p:cNvSpPr>
          <p:nvPr/>
        </p:nvSpPr>
        <p:spPr>
          <a:xfrm>
            <a:off x="300160" y="1091993"/>
            <a:ext cx="7840587" cy="406620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189" marR="0" lvl="0" indent="-355591" algn="l" rtl="0">
              <a:lnSpc>
                <a:spcPct val="100000"/>
              </a:lnSpc>
              <a:spcBef>
                <a:spcPts val="600"/>
              </a:spcBef>
              <a:spcAft>
                <a:spcPts val="0"/>
              </a:spcAft>
              <a:buClr>
                <a:srgbClr val="66CCFF"/>
              </a:buClr>
              <a:buSzPts val="2000"/>
              <a:buFont typeface="Lato Light"/>
              <a:buChar char="◦"/>
              <a:defRPr sz="2000" b="0" i="0" u="none" strike="noStrike" cap="none">
                <a:solidFill>
                  <a:srgbClr val="002060"/>
                </a:solidFill>
                <a:latin typeface="+mj-lt"/>
                <a:ea typeface="Lato Light"/>
                <a:cs typeface="Lato Light"/>
                <a:sym typeface="Lato Light"/>
              </a:defRPr>
            </a:lvl1pPr>
            <a:lvl2pPr marL="914377" marR="0" lvl="1"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2pPr>
            <a:lvl3pPr marL="1371566" marR="0" lvl="2"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3pPr>
            <a:lvl4pPr marL="1828754" marR="0" lvl="3"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4pPr>
            <a:lvl5pPr marL="2285943" marR="0" lvl="4"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5pPr>
            <a:lvl6pPr marL="2743131" marR="0" lvl="5"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6pPr>
            <a:lvl7pPr marL="3200320" marR="0" lvl="6"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7pPr>
            <a:lvl8pPr marL="3657509" marR="0" lvl="7"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8pPr>
            <a:lvl9pPr marL="4114697" marR="0" lvl="8"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9pPr>
          </a:lstStyle>
          <a:p>
            <a:pPr defTabSz="685800">
              <a:buClrTx/>
              <a:buFont typeface="Arial" panose="020B0604020202020204" pitchFamily="34" charset="0"/>
              <a:buChar char="•"/>
            </a:pPr>
            <a:r>
              <a:rPr lang="en-GB" sz="1400" b="1" dirty="0" smtClean="0">
                <a:latin typeface="Arial" panose="020B0604020202020204" pitchFamily="34" charset="0"/>
                <a:cs typeface="Arial" panose="020B0604020202020204" pitchFamily="34" charset="0"/>
              </a:rPr>
              <a:t>Overall overspend of </a:t>
            </a:r>
            <a:r>
              <a:rPr lang="en-GB" sz="1400" b="1" dirty="0" smtClean="0">
                <a:solidFill>
                  <a:srgbClr val="FF0000"/>
                </a:solidFill>
                <a:latin typeface="Arial" panose="020B0604020202020204" pitchFamily="34" charset="0"/>
                <a:cs typeface="Arial" panose="020B0604020202020204" pitchFamily="34" charset="0"/>
              </a:rPr>
              <a:t>-£1.994m</a:t>
            </a:r>
          </a:p>
          <a:p>
            <a:pPr marL="0" indent="0" defTabSz="685800">
              <a:spcBef>
                <a:spcPts val="0"/>
              </a:spcBef>
              <a:buClrTx/>
              <a:buNone/>
            </a:pPr>
            <a:endParaRPr lang="en-GB" sz="1400" b="1" dirty="0" smtClean="0">
              <a:solidFill>
                <a:srgbClr val="FF0000"/>
              </a:solidFill>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r>
              <a:rPr lang="en-GB" sz="1400" dirty="0" smtClean="0">
                <a:solidFill>
                  <a:srgbClr val="002060"/>
                </a:solidFill>
                <a:latin typeface="Arial" panose="020B0604020202020204" pitchFamily="34" charset="0"/>
                <a:cs typeface="Arial" panose="020B0604020202020204" pitchFamily="34" charset="0"/>
              </a:rPr>
              <a:t>Pay Costs </a:t>
            </a:r>
            <a:r>
              <a:rPr lang="en-GB" sz="1400" dirty="0" smtClean="0">
                <a:solidFill>
                  <a:srgbClr val="FF0000"/>
                </a:solidFill>
                <a:latin typeface="Arial" panose="020B0604020202020204" pitchFamily="34" charset="0"/>
                <a:cs typeface="Arial" panose="020B0604020202020204" pitchFamily="34" charset="0"/>
              </a:rPr>
              <a:t>-£664k </a:t>
            </a:r>
            <a:r>
              <a:rPr lang="en-GB" sz="1400" dirty="0" smtClean="0">
                <a:solidFill>
                  <a:srgbClr val="002060"/>
                </a:solidFill>
                <a:latin typeface="Arial" panose="020B0604020202020204" pitchFamily="34" charset="0"/>
                <a:cs typeface="Arial" panose="020B0604020202020204" pitchFamily="34" charset="0"/>
              </a:rPr>
              <a:t>adverse </a:t>
            </a:r>
            <a:r>
              <a:rPr lang="en-GB" sz="1400" dirty="0" smtClean="0">
                <a:solidFill>
                  <a:srgbClr val="FF0000"/>
                </a:solidFill>
                <a:latin typeface="Arial" panose="020B0604020202020204" pitchFamily="34" charset="0"/>
                <a:cs typeface="Arial" panose="020B0604020202020204" pitchFamily="34" charset="0"/>
              </a:rPr>
              <a:t>c.&lt;-0.91% </a:t>
            </a:r>
            <a:r>
              <a:rPr lang="en-GB" sz="1400" dirty="0" smtClean="0">
                <a:solidFill>
                  <a:srgbClr val="002060"/>
                </a:solidFill>
                <a:latin typeface="Arial" panose="020B0604020202020204" pitchFamily="34" charset="0"/>
                <a:cs typeface="Arial" panose="020B0604020202020204" pitchFamily="34" charset="0"/>
              </a:rPr>
              <a:t>of YTD Budget</a:t>
            </a:r>
          </a:p>
          <a:p>
            <a:pPr marL="558786" lvl="1" indent="0" defTabSz="685800">
              <a:buClrTx/>
              <a:buNone/>
            </a:pPr>
            <a:endParaRPr lang="en-GB" sz="1400" b="1" dirty="0" smtClean="0">
              <a:solidFill>
                <a:srgbClr val="002060"/>
              </a:solidFill>
              <a:latin typeface="Arial" panose="020B0604020202020204" pitchFamily="34" charset="0"/>
              <a:cs typeface="Arial" panose="020B0604020202020204" pitchFamily="34" charset="0"/>
            </a:endParaRPr>
          </a:p>
          <a:p>
            <a:pPr marL="558786" lvl="1" indent="0" defTabSz="685800">
              <a:buClrTx/>
              <a:buNone/>
            </a:pPr>
            <a:endParaRPr lang="en-GB" sz="1400" b="1" dirty="0">
              <a:solidFill>
                <a:srgbClr val="002060"/>
              </a:solidFill>
              <a:latin typeface="Arial" panose="020B0604020202020204" pitchFamily="34" charset="0"/>
              <a:cs typeface="Arial" panose="020B0604020202020204" pitchFamily="34" charset="0"/>
            </a:endParaRPr>
          </a:p>
          <a:p>
            <a:pPr marL="558786" lvl="1" indent="0" defTabSz="685800">
              <a:buClrTx/>
              <a:buNone/>
            </a:pPr>
            <a:endParaRPr lang="en-GB" sz="1400" b="1" dirty="0" smtClean="0">
              <a:solidFill>
                <a:srgbClr val="002060"/>
              </a:solidFill>
              <a:latin typeface="Arial" panose="020B0604020202020204" pitchFamily="34" charset="0"/>
              <a:cs typeface="Arial" panose="020B0604020202020204" pitchFamily="34" charset="0"/>
            </a:endParaRPr>
          </a:p>
          <a:p>
            <a:pPr marL="1015975" lvl="2" indent="0" defTabSz="685800">
              <a:buClrTx/>
              <a:buNone/>
            </a:pPr>
            <a:endParaRPr lang="en-GB" sz="1400" b="1" dirty="0" smtClean="0">
              <a:solidFill>
                <a:srgbClr val="002060"/>
              </a:solidFill>
              <a:latin typeface="Arial" panose="020B0604020202020204" pitchFamily="34" charset="0"/>
              <a:cs typeface="Arial" panose="020B0604020202020204" pitchFamily="34" charset="0"/>
            </a:endParaRPr>
          </a:p>
          <a:p>
            <a:pPr marL="0" lvl="2" indent="0" defTabSz="685800">
              <a:buClrTx/>
              <a:buNone/>
            </a:pPr>
            <a:endParaRPr lang="en-GB" sz="1400" b="1" dirty="0" smtClean="0">
              <a:solidFill>
                <a:srgbClr val="002060"/>
              </a:solidFill>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r>
              <a:rPr lang="en-GB" sz="1400" dirty="0" smtClean="0">
                <a:solidFill>
                  <a:srgbClr val="002060"/>
                </a:solidFill>
                <a:latin typeface="Arial" panose="020B0604020202020204" pitchFamily="34" charset="0"/>
                <a:cs typeface="Arial" panose="020B0604020202020204" pitchFamily="34" charset="0"/>
              </a:rPr>
              <a:t>Non Pay Costs </a:t>
            </a:r>
            <a:r>
              <a:rPr lang="en-GB" sz="1400" dirty="0" smtClean="0">
                <a:solidFill>
                  <a:srgbClr val="FF0000"/>
                </a:solidFill>
                <a:latin typeface="Arial" panose="020B0604020202020204" pitchFamily="34" charset="0"/>
                <a:cs typeface="Arial" panose="020B0604020202020204" pitchFamily="34" charset="0"/>
              </a:rPr>
              <a:t>-£1.329k </a:t>
            </a:r>
            <a:r>
              <a:rPr lang="en-GB" sz="1400" dirty="0" smtClean="0">
                <a:solidFill>
                  <a:srgbClr val="002060"/>
                </a:solidFill>
                <a:latin typeface="Arial" panose="020B0604020202020204" pitchFamily="34" charset="0"/>
                <a:cs typeface="Arial" panose="020B0604020202020204" pitchFamily="34" charset="0"/>
              </a:rPr>
              <a:t>adverse </a:t>
            </a:r>
            <a:r>
              <a:rPr lang="en-GB" sz="1400" dirty="0" smtClean="0">
                <a:solidFill>
                  <a:srgbClr val="FF0000"/>
                </a:solidFill>
                <a:latin typeface="Arial" panose="020B0604020202020204" pitchFamily="34" charset="0"/>
                <a:cs typeface="Arial" panose="020B0604020202020204" pitchFamily="34" charset="0"/>
              </a:rPr>
              <a:t>c.-</a:t>
            </a:r>
            <a:r>
              <a:rPr lang="en-GB" sz="1400" dirty="0">
                <a:solidFill>
                  <a:srgbClr val="FF0000"/>
                </a:solidFill>
                <a:latin typeface="Arial" panose="020B0604020202020204" pitchFamily="34" charset="0"/>
                <a:cs typeface="Arial" panose="020B0604020202020204" pitchFamily="34" charset="0"/>
              </a:rPr>
              <a:t>3</a:t>
            </a:r>
            <a:r>
              <a:rPr lang="en-GB" sz="1400" dirty="0" smtClean="0">
                <a:solidFill>
                  <a:srgbClr val="FF0000"/>
                </a:solidFill>
                <a:latin typeface="Arial" panose="020B0604020202020204" pitchFamily="34" charset="0"/>
                <a:cs typeface="Arial" panose="020B0604020202020204" pitchFamily="34" charset="0"/>
              </a:rPr>
              <a:t>.82% </a:t>
            </a:r>
            <a:r>
              <a:rPr lang="en-GB" sz="1400" dirty="0" smtClean="0">
                <a:solidFill>
                  <a:srgbClr val="002060"/>
                </a:solidFill>
                <a:latin typeface="Arial" panose="020B0604020202020204" pitchFamily="34" charset="0"/>
                <a:cs typeface="Arial" panose="020B0604020202020204" pitchFamily="34" charset="0"/>
              </a:rPr>
              <a:t>of YTD Budget</a:t>
            </a:r>
          </a:p>
          <a:p>
            <a:pPr lvl="1" defTabSz="685800">
              <a:buClrTx/>
              <a:buFont typeface="Arial" panose="020B0604020202020204" pitchFamily="34" charset="0"/>
              <a:buChar char="•"/>
            </a:pPr>
            <a:endParaRPr lang="en-GB" sz="1400" dirty="0" smtClean="0">
              <a:solidFill>
                <a:srgbClr val="002060"/>
              </a:solidFill>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endParaRPr lang="en-GB" sz="1400" dirty="0">
              <a:solidFill>
                <a:srgbClr val="002060"/>
              </a:solidFill>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endParaRPr lang="en-GB" sz="1400" dirty="0" smtClean="0">
              <a:solidFill>
                <a:srgbClr val="002060"/>
              </a:solidFill>
              <a:latin typeface="Arial" panose="020B0604020202020204" pitchFamily="34" charset="0"/>
              <a:cs typeface="Arial" panose="020B0604020202020204" pitchFamily="34" charset="0"/>
            </a:endParaRPr>
          </a:p>
          <a:p>
            <a:pPr marL="558786" lvl="1" indent="0" defTabSz="685800">
              <a:buClrTx/>
              <a:buNone/>
            </a:pPr>
            <a:endParaRPr lang="en-GB" sz="1400" dirty="0" smtClean="0">
              <a:solidFill>
                <a:srgbClr val="002060"/>
              </a:solidFill>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endParaRPr lang="en-GB" sz="1400" dirty="0" smtClean="0">
              <a:solidFill>
                <a:srgbClr val="002060"/>
              </a:solidFill>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endParaRPr lang="en-GB" sz="1400" dirty="0">
              <a:solidFill>
                <a:srgbClr val="002060"/>
              </a:solidFill>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endParaRPr lang="en-GB" sz="1400" dirty="0" smtClean="0">
              <a:solidFill>
                <a:srgbClr val="002060"/>
              </a:solidFill>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endParaRPr lang="en-GB" sz="1400" dirty="0" smtClean="0">
              <a:solidFill>
                <a:srgbClr val="002060"/>
              </a:solidFill>
              <a:latin typeface="Arial" panose="020B0604020202020204" pitchFamily="34" charset="0"/>
              <a:cs typeface="Arial" panose="020B0604020202020204" pitchFamily="34" charset="0"/>
            </a:endParaRPr>
          </a:p>
          <a:p>
            <a:pPr lvl="1" defTabSz="685800">
              <a:buClrTx/>
              <a:buFont typeface="Courier New" panose="02070309020205020404" pitchFamily="49" charset="0"/>
              <a:buChar char="o"/>
            </a:pPr>
            <a:endParaRPr lang="en-GB" sz="1800" b="1" dirty="0">
              <a:latin typeface="Arial" panose="020B0604020202020204" pitchFamily="34" charset="0"/>
              <a:cs typeface="Arial" panose="020B0604020202020204" pitchFamily="34" charset="0"/>
            </a:endParaRPr>
          </a:p>
          <a:p>
            <a:pPr lvl="1" defTabSz="685800">
              <a:buClrTx/>
              <a:buFont typeface="Arial" panose="020B0604020202020204" pitchFamily="34" charset="0"/>
              <a:buChar char="•"/>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a:p>
            <a:pPr lvl="2" defTabSz="685800">
              <a:buClrTx/>
              <a:buFont typeface="Wingdings" panose="05000000000000000000" pitchFamily="2" charset="2"/>
              <a:buChar char="§"/>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a:p>
            <a:pPr marL="1015975" lvl="2" indent="0" defTabSz="685800">
              <a:buClrTx/>
              <a:buNone/>
            </a:pPr>
            <a:endParaRPr lang="en-GB" sz="1800" b="1" dirty="0" smtClean="0">
              <a:latin typeface="Arial" panose="020B0604020202020204" pitchFamily="34" charset="0"/>
              <a:cs typeface="Arial" panose="020B0604020202020204" pitchFamily="34" charset="0"/>
            </a:endParaRPr>
          </a:p>
          <a:p>
            <a:pPr marL="101598" indent="0" defTabSz="685800">
              <a:buClrTx/>
              <a:buNone/>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smtClean="0">
              <a:solidFill>
                <a:srgbClr val="002060"/>
              </a:solidFill>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952043121"/>
              </p:ext>
            </p:extLst>
          </p:nvPr>
        </p:nvGraphicFramePr>
        <p:xfrm>
          <a:off x="346166" y="634165"/>
          <a:ext cx="6762901" cy="403027"/>
        </p:xfrm>
        <a:graphic>
          <a:graphicData uri="http://schemas.openxmlformats.org/drawingml/2006/table">
            <a:tbl>
              <a:tblPr firstRow="1" bandRow="1">
                <a:tableStyleId>{9C89DDF2-D6E7-4416-9A17-0C599F85544F}</a:tableStyleId>
              </a:tblPr>
              <a:tblGrid>
                <a:gridCol w="6762901">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Key Expenditure Points at September 2023</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74988305"/>
              </p:ext>
            </p:extLst>
          </p:nvPr>
        </p:nvGraphicFramePr>
        <p:xfrm>
          <a:off x="1233526" y="1945070"/>
          <a:ext cx="3783514" cy="830684"/>
        </p:xfrm>
        <a:graphic>
          <a:graphicData uri="http://schemas.openxmlformats.org/drawingml/2006/table">
            <a:tbl>
              <a:tblPr firstRow="1" bandRow="1">
                <a:tableStyleId>{9C89DDF2-D6E7-4416-9A17-0C599F85544F}</a:tableStyleId>
              </a:tblPr>
              <a:tblGrid>
                <a:gridCol w="1980000">
                  <a:extLst>
                    <a:ext uri="{9D8B030D-6E8A-4147-A177-3AD203B41FA5}">
                      <a16:colId xmlns:a16="http://schemas.microsoft.com/office/drawing/2014/main" val="1750465664"/>
                    </a:ext>
                  </a:extLst>
                </a:gridCol>
                <a:gridCol w="903514">
                  <a:extLst>
                    <a:ext uri="{9D8B030D-6E8A-4147-A177-3AD203B41FA5}">
                      <a16:colId xmlns:a16="http://schemas.microsoft.com/office/drawing/2014/main" val="807904983"/>
                    </a:ext>
                  </a:extLst>
                </a:gridCol>
                <a:gridCol w="900000">
                  <a:extLst>
                    <a:ext uri="{9D8B030D-6E8A-4147-A177-3AD203B41FA5}">
                      <a16:colId xmlns:a16="http://schemas.microsoft.com/office/drawing/2014/main" val="3091743189"/>
                    </a:ext>
                  </a:extLst>
                </a:gridCol>
              </a:tblGrid>
              <a:tr h="163636">
                <a:tc>
                  <a:txBody>
                    <a:bodyPr/>
                    <a:lstStyle/>
                    <a:p>
                      <a:r>
                        <a:rPr lang="en-GB" sz="1200" dirty="0" smtClean="0">
                          <a:solidFill>
                            <a:srgbClr val="002060"/>
                          </a:solidFill>
                          <a:latin typeface="Arial" panose="020B0604020202020204" pitchFamily="34" charset="0"/>
                          <a:cs typeface="Arial" panose="020B0604020202020204" pitchFamily="34" charset="0"/>
                        </a:rPr>
                        <a:t>Medical Staff</a:t>
                      </a:r>
                      <a:endParaRPr lang="en-GB" sz="1200" dirty="0">
                        <a:solidFill>
                          <a:srgbClr val="002060"/>
                        </a:solidFill>
                      </a:endParaRPr>
                    </a:p>
                  </a:txBody>
                  <a:tcPr/>
                </a:tc>
                <a:tc>
                  <a:txBody>
                    <a:bodyPr/>
                    <a:lstStyle/>
                    <a:p>
                      <a:pPr algn="ctr"/>
                      <a:r>
                        <a:rPr lang="en-GB" sz="1200" dirty="0" smtClean="0">
                          <a:solidFill>
                            <a:srgbClr val="FF0000"/>
                          </a:solidFill>
                          <a:latin typeface="Arial" panose="020B0604020202020204" pitchFamily="34" charset="0"/>
                          <a:cs typeface="Arial" panose="020B0604020202020204" pitchFamily="34" charset="0"/>
                        </a:rPr>
                        <a:t>-£851k </a:t>
                      </a:r>
                      <a:endParaRPr lang="en-GB" sz="1200" dirty="0">
                        <a:solidFill>
                          <a:srgbClr val="FF0000"/>
                        </a:solidFill>
                      </a:endParaRPr>
                    </a:p>
                  </a:txBody>
                  <a:tcPr/>
                </a:tc>
                <a:tc>
                  <a:txBody>
                    <a:bodyPr/>
                    <a:lstStyle/>
                    <a:p>
                      <a:pPr algn="ctr"/>
                      <a:r>
                        <a:rPr lang="en-GB" sz="1200" dirty="0" smtClean="0">
                          <a:solidFill>
                            <a:srgbClr val="002060"/>
                          </a:solidFill>
                        </a:rPr>
                        <a:t>Over</a:t>
                      </a:r>
                      <a:endParaRPr lang="en-GB" sz="1200" dirty="0">
                        <a:solidFill>
                          <a:srgbClr val="002060"/>
                        </a:solidFill>
                      </a:endParaRPr>
                    </a:p>
                  </a:txBody>
                  <a:tcPr/>
                </a:tc>
                <a:extLst>
                  <a:ext uri="{0D108BD9-81ED-4DB2-BD59-A6C34878D82A}">
                    <a16:rowId xmlns:a16="http://schemas.microsoft.com/office/drawing/2014/main" val="433303638"/>
                  </a:ext>
                </a:extLst>
              </a:tr>
              <a:tr h="278182">
                <a:tc>
                  <a:txBody>
                    <a:bodyPr/>
                    <a:lstStyle/>
                    <a:p>
                      <a:r>
                        <a:rPr lang="en-GB" sz="1200" dirty="0" smtClean="0">
                          <a:solidFill>
                            <a:srgbClr val="002060"/>
                          </a:solidFill>
                        </a:rPr>
                        <a:t>Nursing Staff</a:t>
                      </a:r>
                      <a:endParaRPr lang="en-GB" sz="1200" dirty="0">
                        <a:solidFill>
                          <a:srgbClr val="002060"/>
                        </a:solidFill>
                      </a:endParaRPr>
                    </a:p>
                  </a:txBody>
                  <a:tcPr/>
                </a:tc>
                <a:tc>
                  <a:txBody>
                    <a:bodyPr/>
                    <a:lstStyle/>
                    <a:p>
                      <a:pPr algn="ctr"/>
                      <a:r>
                        <a:rPr lang="en-GB" sz="1200" dirty="0" smtClean="0">
                          <a:solidFill>
                            <a:srgbClr val="002060"/>
                          </a:solidFill>
                        </a:rPr>
                        <a:t>£439k</a:t>
                      </a:r>
                      <a:endParaRPr lang="en-GB" sz="1200" dirty="0">
                        <a:solidFill>
                          <a:srgbClr val="002060"/>
                        </a:solidFill>
                      </a:endParaRPr>
                    </a:p>
                  </a:txBody>
                  <a:tcPr/>
                </a:tc>
                <a:tc>
                  <a:txBody>
                    <a:bodyPr/>
                    <a:lstStyle/>
                    <a:p>
                      <a:pPr algn="ctr"/>
                      <a:r>
                        <a:rPr lang="en-GB" sz="1200" dirty="0" smtClean="0">
                          <a:solidFill>
                            <a:srgbClr val="002060"/>
                          </a:solidFill>
                        </a:rPr>
                        <a:t>Under</a:t>
                      </a:r>
                      <a:endParaRPr lang="en-GB" sz="1200" dirty="0">
                        <a:solidFill>
                          <a:srgbClr val="002060"/>
                        </a:solidFill>
                      </a:endParaRPr>
                    </a:p>
                  </a:txBody>
                  <a:tcPr/>
                </a:tc>
                <a:extLst>
                  <a:ext uri="{0D108BD9-81ED-4DB2-BD59-A6C34878D82A}">
                    <a16:rowId xmlns:a16="http://schemas.microsoft.com/office/drawing/2014/main" val="1841906009"/>
                  </a:ext>
                </a:extLst>
              </a:tr>
              <a:tr h="278182">
                <a:tc>
                  <a:txBody>
                    <a:bodyPr/>
                    <a:lstStyle/>
                    <a:p>
                      <a:r>
                        <a:rPr lang="en-GB" sz="1200" dirty="0" smtClean="0">
                          <a:solidFill>
                            <a:srgbClr val="002060"/>
                          </a:solidFill>
                        </a:rPr>
                        <a:t>Clinical, Support</a:t>
                      </a:r>
                      <a:r>
                        <a:rPr lang="en-GB" sz="1200" baseline="0" dirty="0" smtClean="0">
                          <a:solidFill>
                            <a:srgbClr val="002060"/>
                          </a:solidFill>
                        </a:rPr>
                        <a:t> &amp; Admin</a:t>
                      </a:r>
                      <a:endParaRPr lang="en-GB" sz="1200" dirty="0">
                        <a:solidFill>
                          <a:srgbClr val="002060"/>
                        </a:solidFill>
                      </a:endParaRPr>
                    </a:p>
                  </a:txBody>
                  <a:tcPr/>
                </a:tc>
                <a:tc>
                  <a:txBody>
                    <a:bodyPr/>
                    <a:lstStyle/>
                    <a:p>
                      <a:pPr algn="ctr"/>
                      <a:r>
                        <a:rPr lang="en-GB" sz="1200" dirty="0" smtClean="0">
                          <a:solidFill>
                            <a:srgbClr val="FF0000"/>
                          </a:solidFill>
                        </a:rPr>
                        <a:t>-£252k</a:t>
                      </a:r>
                      <a:endParaRPr lang="en-GB" sz="1200" dirty="0">
                        <a:solidFill>
                          <a:srgbClr val="FF0000"/>
                        </a:solidFill>
                      </a:endParaRPr>
                    </a:p>
                  </a:txBody>
                  <a:tcPr/>
                </a:tc>
                <a:tc>
                  <a:txBody>
                    <a:bodyPr/>
                    <a:lstStyle/>
                    <a:p>
                      <a:pPr algn="ctr"/>
                      <a:r>
                        <a:rPr lang="en-GB" sz="1200" dirty="0" smtClean="0">
                          <a:solidFill>
                            <a:srgbClr val="002060"/>
                          </a:solidFill>
                        </a:rPr>
                        <a:t>Over</a:t>
                      </a:r>
                      <a:endParaRPr lang="en-GB" sz="1200" dirty="0">
                        <a:solidFill>
                          <a:srgbClr val="002060"/>
                        </a:solidFill>
                      </a:endParaRPr>
                    </a:p>
                  </a:txBody>
                  <a:tcPr/>
                </a:tc>
                <a:extLst>
                  <a:ext uri="{0D108BD9-81ED-4DB2-BD59-A6C34878D82A}">
                    <a16:rowId xmlns:a16="http://schemas.microsoft.com/office/drawing/2014/main" val="3044912998"/>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30344368"/>
              </p:ext>
            </p:extLst>
          </p:nvPr>
        </p:nvGraphicFramePr>
        <p:xfrm>
          <a:off x="1233526" y="3288383"/>
          <a:ext cx="3783600" cy="1645920"/>
        </p:xfrm>
        <a:graphic>
          <a:graphicData uri="http://schemas.openxmlformats.org/drawingml/2006/table">
            <a:tbl>
              <a:tblPr firstRow="1" bandRow="1">
                <a:tableStyleId>{9C89DDF2-D6E7-4416-9A17-0C599F85544F}</a:tableStyleId>
              </a:tblPr>
              <a:tblGrid>
                <a:gridCol w="1980000">
                  <a:extLst>
                    <a:ext uri="{9D8B030D-6E8A-4147-A177-3AD203B41FA5}">
                      <a16:colId xmlns:a16="http://schemas.microsoft.com/office/drawing/2014/main" val="3284447094"/>
                    </a:ext>
                  </a:extLst>
                </a:gridCol>
                <a:gridCol w="903600">
                  <a:extLst>
                    <a:ext uri="{9D8B030D-6E8A-4147-A177-3AD203B41FA5}">
                      <a16:colId xmlns:a16="http://schemas.microsoft.com/office/drawing/2014/main" val="3030612256"/>
                    </a:ext>
                  </a:extLst>
                </a:gridCol>
                <a:gridCol w="900000">
                  <a:extLst>
                    <a:ext uri="{9D8B030D-6E8A-4147-A177-3AD203B41FA5}">
                      <a16:colId xmlns:a16="http://schemas.microsoft.com/office/drawing/2014/main" val="400846739"/>
                    </a:ext>
                  </a:extLst>
                </a:gridCol>
              </a:tblGrid>
              <a:tr h="120000">
                <a:tc>
                  <a:txBody>
                    <a:bodyPr/>
                    <a:lstStyle/>
                    <a:p>
                      <a:r>
                        <a:rPr lang="en-GB" sz="1200" dirty="0" smtClean="0">
                          <a:solidFill>
                            <a:srgbClr val="002060"/>
                          </a:solidFill>
                          <a:latin typeface="Arial" panose="020B0604020202020204" pitchFamily="34" charset="0"/>
                          <a:cs typeface="Arial" panose="020B0604020202020204" pitchFamily="34" charset="0"/>
                        </a:rPr>
                        <a:t>Pharmacy Supplies </a:t>
                      </a:r>
                      <a:endParaRPr lang="en-GB" sz="1200" dirty="0">
                        <a:solidFill>
                          <a:srgbClr val="002060"/>
                        </a:solidFill>
                      </a:endParaRPr>
                    </a:p>
                  </a:txBody>
                  <a:tcPr/>
                </a:tc>
                <a:tc>
                  <a:txBody>
                    <a:bodyPr/>
                    <a:lstStyle/>
                    <a:p>
                      <a:pPr algn="ctr"/>
                      <a:r>
                        <a:rPr lang="en-GB" sz="1200" dirty="0" smtClean="0">
                          <a:solidFill>
                            <a:srgbClr val="FF0000"/>
                          </a:solidFill>
                        </a:rPr>
                        <a:t>-£283k</a:t>
                      </a:r>
                      <a:endParaRPr lang="en-GB" sz="1200" dirty="0">
                        <a:solidFill>
                          <a:srgbClr val="FF0000"/>
                        </a:solidFill>
                      </a:endParaRPr>
                    </a:p>
                  </a:txBody>
                  <a:tcPr/>
                </a:tc>
                <a:tc>
                  <a:txBody>
                    <a:bodyPr/>
                    <a:lstStyle/>
                    <a:p>
                      <a:pPr algn="ctr"/>
                      <a:r>
                        <a:rPr lang="en-GB" sz="1200" dirty="0" smtClean="0">
                          <a:solidFill>
                            <a:srgbClr val="002060"/>
                          </a:solidFill>
                        </a:rPr>
                        <a:t>Over</a:t>
                      </a:r>
                      <a:endParaRPr lang="en-GB" sz="1200" dirty="0">
                        <a:solidFill>
                          <a:srgbClr val="002060"/>
                        </a:solidFill>
                      </a:endParaRPr>
                    </a:p>
                  </a:txBody>
                  <a:tcPr/>
                </a:tc>
                <a:extLst>
                  <a:ext uri="{0D108BD9-81ED-4DB2-BD59-A6C34878D82A}">
                    <a16:rowId xmlns:a16="http://schemas.microsoft.com/office/drawing/2014/main" val="438943298"/>
                  </a:ext>
                </a:extLst>
              </a:tr>
              <a:tr h="120000">
                <a:tc>
                  <a:txBody>
                    <a:bodyPr/>
                    <a:lstStyle/>
                    <a:p>
                      <a:r>
                        <a:rPr lang="en-GB" sz="1200" dirty="0" smtClean="0">
                          <a:solidFill>
                            <a:srgbClr val="002060"/>
                          </a:solidFill>
                          <a:latin typeface="Arial" panose="020B0604020202020204" pitchFamily="34" charset="0"/>
                          <a:cs typeface="Arial" panose="020B0604020202020204" pitchFamily="34" charset="0"/>
                        </a:rPr>
                        <a:t>Surgical Supplies </a:t>
                      </a:r>
                      <a:endParaRPr lang="en-GB" sz="1200" dirty="0">
                        <a:solidFill>
                          <a:srgbClr val="002060"/>
                        </a:solidFill>
                      </a:endParaRPr>
                    </a:p>
                  </a:txBody>
                  <a:tcPr/>
                </a:tc>
                <a:tc>
                  <a:txBody>
                    <a:bodyPr/>
                    <a:lstStyle/>
                    <a:p>
                      <a:pPr algn="ctr"/>
                      <a:r>
                        <a:rPr lang="en-GB" sz="1200" dirty="0" smtClean="0">
                          <a:solidFill>
                            <a:srgbClr val="FF0000"/>
                          </a:solidFill>
                        </a:rPr>
                        <a:t>-£412k</a:t>
                      </a:r>
                      <a:endParaRPr lang="en-GB" sz="1200" dirty="0">
                        <a:solidFill>
                          <a:srgbClr val="FF0000"/>
                        </a:solidFill>
                      </a:endParaRPr>
                    </a:p>
                  </a:txBody>
                  <a:tcPr/>
                </a:tc>
                <a:tc>
                  <a:txBody>
                    <a:bodyPr/>
                    <a:lstStyle/>
                    <a:p>
                      <a:pPr algn="ctr"/>
                      <a:r>
                        <a:rPr lang="en-GB" sz="1200" dirty="0" smtClean="0">
                          <a:solidFill>
                            <a:srgbClr val="002060"/>
                          </a:solidFill>
                        </a:rPr>
                        <a:t>Over</a:t>
                      </a:r>
                      <a:endParaRPr lang="en-GB" sz="1200" dirty="0">
                        <a:solidFill>
                          <a:srgbClr val="002060"/>
                        </a:solidFill>
                      </a:endParaRPr>
                    </a:p>
                  </a:txBody>
                  <a:tcPr/>
                </a:tc>
                <a:extLst>
                  <a:ext uri="{0D108BD9-81ED-4DB2-BD59-A6C34878D82A}">
                    <a16:rowId xmlns:a16="http://schemas.microsoft.com/office/drawing/2014/main" val="553903073"/>
                  </a:ext>
                </a:extLst>
              </a:tr>
              <a:tr h="120000">
                <a:tc>
                  <a:txBody>
                    <a:bodyPr/>
                    <a:lstStyle/>
                    <a:p>
                      <a:r>
                        <a:rPr lang="en-GB" sz="1200" dirty="0" smtClean="0">
                          <a:solidFill>
                            <a:srgbClr val="002060"/>
                          </a:solidFill>
                          <a:latin typeface="Arial" panose="020B0604020202020204" pitchFamily="34" charset="0"/>
                          <a:cs typeface="Arial" panose="020B0604020202020204" pitchFamily="34" charset="0"/>
                        </a:rPr>
                        <a:t>Lab/Radiology </a:t>
                      </a:r>
                      <a:endParaRPr lang="en-GB" sz="1200" dirty="0">
                        <a:solidFill>
                          <a:srgbClr val="002060"/>
                        </a:solidFill>
                      </a:endParaRPr>
                    </a:p>
                  </a:txBody>
                  <a:tcPr/>
                </a:tc>
                <a:tc>
                  <a:txBody>
                    <a:bodyPr/>
                    <a:lstStyle/>
                    <a:p>
                      <a:pPr algn="ctr"/>
                      <a:r>
                        <a:rPr lang="en-GB" sz="1200" dirty="0" smtClean="0">
                          <a:solidFill>
                            <a:srgbClr val="002060"/>
                          </a:solidFill>
                        </a:rPr>
                        <a:t>£19k</a:t>
                      </a:r>
                      <a:endParaRPr lang="en-GB" sz="1200" dirty="0">
                        <a:solidFill>
                          <a:srgbClr val="002060"/>
                        </a:solidFill>
                      </a:endParaRPr>
                    </a:p>
                  </a:txBody>
                  <a:tcPr/>
                </a:tc>
                <a:tc>
                  <a:txBody>
                    <a:bodyPr/>
                    <a:lstStyle/>
                    <a:p>
                      <a:pPr algn="ctr"/>
                      <a:r>
                        <a:rPr lang="en-GB" sz="1200" dirty="0" smtClean="0">
                          <a:solidFill>
                            <a:srgbClr val="002060"/>
                          </a:solidFill>
                        </a:rPr>
                        <a:t>Under</a:t>
                      </a:r>
                      <a:endParaRPr lang="en-GB" sz="1200" dirty="0">
                        <a:solidFill>
                          <a:srgbClr val="002060"/>
                        </a:solidFill>
                      </a:endParaRPr>
                    </a:p>
                  </a:txBody>
                  <a:tcPr/>
                </a:tc>
                <a:extLst>
                  <a:ext uri="{0D108BD9-81ED-4DB2-BD59-A6C34878D82A}">
                    <a16:rowId xmlns:a16="http://schemas.microsoft.com/office/drawing/2014/main" val="2527054506"/>
                  </a:ext>
                </a:extLst>
              </a:tr>
              <a:tr h="120000">
                <a:tc>
                  <a:txBody>
                    <a:bodyPr/>
                    <a:lstStyle/>
                    <a:p>
                      <a:r>
                        <a:rPr lang="en-GB" sz="1200" dirty="0" smtClean="0">
                          <a:solidFill>
                            <a:srgbClr val="002060"/>
                          </a:solidFill>
                          <a:latin typeface="Arial" panose="020B0604020202020204" pitchFamily="34" charset="0"/>
                          <a:cs typeface="Arial" panose="020B0604020202020204" pitchFamily="34" charset="0"/>
                        </a:rPr>
                        <a:t>PPE </a:t>
                      </a:r>
                      <a:endParaRPr lang="en-GB" sz="1200" dirty="0">
                        <a:solidFill>
                          <a:srgbClr val="002060"/>
                        </a:solidFill>
                      </a:endParaRPr>
                    </a:p>
                  </a:txBody>
                  <a:tcPr/>
                </a:tc>
                <a:tc>
                  <a:txBody>
                    <a:bodyPr/>
                    <a:lstStyle/>
                    <a:p>
                      <a:pPr algn="ctr"/>
                      <a:r>
                        <a:rPr lang="en-GB" sz="1200" dirty="0" smtClean="0">
                          <a:solidFill>
                            <a:srgbClr val="FF0000"/>
                          </a:solidFill>
                        </a:rPr>
                        <a:t>-£184k</a:t>
                      </a:r>
                      <a:endParaRPr lang="en-GB" sz="1200" dirty="0">
                        <a:solidFill>
                          <a:srgbClr val="FF0000"/>
                        </a:solidFill>
                      </a:endParaRPr>
                    </a:p>
                  </a:txBody>
                  <a:tcPr/>
                </a:tc>
                <a:tc>
                  <a:txBody>
                    <a:bodyPr/>
                    <a:lstStyle/>
                    <a:p>
                      <a:pPr algn="ctr"/>
                      <a:r>
                        <a:rPr lang="en-GB" sz="1200" dirty="0" smtClean="0">
                          <a:solidFill>
                            <a:srgbClr val="002060"/>
                          </a:solidFill>
                        </a:rPr>
                        <a:t>Over</a:t>
                      </a:r>
                      <a:endParaRPr lang="en-GB" sz="1200" dirty="0">
                        <a:solidFill>
                          <a:srgbClr val="002060"/>
                        </a:solidFill>
                      </a:endParaRPr>
                    </a:p>
                  </a:txBody>
                  <a:tcPr/>
                </a:tc>
                <a:extLst>
                  <a:ext uri="{0D108BD9-81ED-4DB2-BD59-A6C34878D82A}">
                    <a16:rowId xmlns:a16="http://schemas.microsoft.com/office/drawing/2014/main" val="1762938289"/>
                  </a:ext>
                </a:extLst>
              </a:tr>
              <a:tr h="120000">
                <a:tc>
                  <a:txBody>
                    <a:bodyPr/>
                    <a:lstStyle/>
                    <a:p>
                      <a:r>
                        <a:rPr lang="en-GB" sz="1200" dirty="0" smtClean="0">
                          <a:solidFill>
                            <a:srgbClr val="002060"/>
                          </a:solidFill>
                        </a:rPr>
                        <a:t>FM</a:t>
                      </a:r>
                      <a:endParaRPr lang="en-GB" sz="1200" dirty="0">
                        <a:solidFill>
                          <a:srgbClr val="002060"/>
                        </a:solidFill>
                      </a:endParaRPr>
                    </a:p>
                  </a:txBody>
                  <a:tcPr/>
                </a:tc>
                <a:tc>
                  <a:txBody>
                    <a:bodyPr/>
                    <a:lstStyle/>
                    <a:p>
                      <a:pPr algn="ctr"/>
                      <a:r>
                        <a:rPr lang="en-GB" sz="1200" dirty="0" smtClean="0">
                          <a:solidFill>
                            <a:srgbClr val="FF0000"/>
                          </a:solidFill>
                        </a:rPr>
                        <a:t>-£578k</a:t>
                      </a:r>
                      <a:endParaRPr lang="en-GB" sz="1200" dirty="0">
                        <a:solidFill>
                          <a:srgbClr val="FF0000"/>
                        </a:solidFill>
                      </a:endParaRPr>
                    </a:p>
                  </a:txBody>
                  <a:tcPr/>
                </a:tc>
                <a:tc>
                  <a:txBody>
                    <a:bodyPr/>
                    <a:lstStyle/>
                    <a:p>
                      <a:pPr algn="ctr"/>
                      <a:r>
                        <a:rPr lang="en-GB" sz="1200" dirty="0" smtClean="0">
                          <a:solidFill>
                            <a:srgbClr val="002060"/>
                          </a:solidFill>
                        </a:rPr>
                        <a:t>Over</a:t>
                      </a:r>
                      <a:endParaRPr lang="en-GB" sz="1200" dirty="0">
                        <a:solidFill>
                          <a:srgbClr val="002060"/>
                        </a:solidFill>
                      </a:endParaRPr>
                    </a:p>
                  </a:txBody>
                  <a:tcPr/>
                </a:tc>
                <a:extLst>
                  <a:ext uri="{0D108BD9-81ED-4DB2-BD59-A6C34878D82A}">
                    <a16:rowId xmlns:a16="http://schemas.microsoft.com/office/drawing/2014/main" val="3863182782"/>
                  </a:ext>
                </a:extLst>
              </a:tr>
              <a:tr h="120000">
                <a:tc>
                  <a:txBody>
                    <a:bodyPr/>
                    <a:lstStyle/>
                    <a:p>
                      <a:r>
                        <a:rPr lang="en-GB" sz="1200" dirty="0" smtClean="0">
                          <a:solidFill>
                            <a:srgbClr val="002060"/>
                          </a:solidFill>
                        </a:rPr>
                        <a:t>CS&amp;R&amp;S</a:t>
                      </a:r>
                      <a:endParaRPr lang="en-GB" sz="1200" dirty="0">
                        <a:solidFill>
                          <a:srgbClr val="002060"/>
                        </a:solidFill>
                      </a:endParaRPr>
                    </a:p>
                  </a:txBody>
                  <a:tcPr/>
                </a:tc>
                <a:tc>
                  <a:txBody>
                    <a:bodyPr/>
                    <a:lstStyle/>
                    <a:p>
                      <a:pPr marR="0" algn="ctr" rtl="0">
                        <a:lnSpc>
                          <a:spcPct val="100000"/>
                        </a:lnSpc>
                        <a:spcBef>
                          <a:spcPts val="0"/>
                        </a:spcBef>
                        <a:spcAft>
                          <a:spcPts val="0"/>
                        </a:spcAft>
                        <a:buClr>
                          <a:srgbClr val="000000"/>
                        </a:buClr>
                        <a:buFont typeface="Arial"/>
                      </a:pPr>
                      <a:r>
                        <a:rPr lang="en-GB" sz="1200" b="0" i="0" u="none" strike="noStrike" cap="none" dirty="0" smtClean="0">
                          <a:solidFill>
                            <a:srgbClr val="002060"/>
                          </a:solidFill>
                          <a:latin typeface="Arial"/>
                          <a:ea typeface="Arial"/>
                          <a:cs typeface="Arial"/>
                          <a:sym typeface="Arial"/>
                        </a:rPr>
                        <a:t>£109k</a:t>
                      </a:r>
                      <a:endParaRPr lang="en-GB" sz="1200" b="0" i="0" u="none" strike="noStrike" cap="none" dirty="0">
                        <a:solidFill>
                          <a:srgbClr val="002060"/>
                        </a:solidFill>
                        <a:latin typeface="Arial"/>
                        <a:ea typeface="Arial"/>
                        <a:cs typeface="Arial"/>
                        <a:sym typeface="Arial"/>
                      </a:endParaRPr>
                    </a:p>
                  </a:txBody>
                  <a:tcPr/>
                </a:tc>
                <a:tc>
                  <a:txBody>
                    <a:bodyPr/>
                    <a:lstStyle/>
                    <a:p>
                      <a:pPr algn="ctr"/>
                      <a:r>
                        <a:rPr lang="en-GB" sz="1200" dirty="0" smtClean="0">
                          <a:solidFill>
                            <a:srgbClr val="002060"/>
                          </a:solidFill>
                        </a:rPr>
                        <a:t>Under</a:t>
                      </a:r>
                      <a:endParaRPr lang="en-GB" sz="1200" dirty="0">
                        <a:solidFill>
                          <a:srgbClr val="002060"/>
                        </a:solidFill>
                      </a:endParaRPr>
                    </a:p>
                  </a:txBody>
                  <a:tcPr/>
                </a:tc>
                <a:extLst>
                  <a:ext uri="{0D108BD9-81ED-4DB2-BD59-A6C34878D82A}">
                    <a16:rowId xmlns:a16="http://schemas.microsoft.com/office/drawing/2014/main" val="3292177102"/>
                  </a:ext>
                </a:extLst>
              </a:tr>
            </a:tbl>
          </a:graphicData>
        </a:graphic>
      </p:graphicFrame>
    </p:spTree>
    <p:extLst>
      <p:ext uri="{BB962C8B-B14F-4D97-AF65-F5344CB8AC3E}">
        <p14:creationId xmlns:p14="http://schemas.microsoft.com/office/powerpoint/2010/main" val="16631310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140925"/>
            <a:ext cx="6358005" cy="438439"/>
          </a:xfrm>
        </p:spPr>
        <p:txBody>
          <a:bodyPr/>
          <a:lstStyle/>
          <a:p>
            <a:r>
              <a:rPr lang="en-GB" dirty="0" smtClean="0"/>
              <a:t>2023/24 Financial Position</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4265841885"/>
              </p:ext>
            </p:extLst>
          </p:nvPr>
        </p:nvGraphicFramePr>
        <p:xfrm>
          <a:off x="308006" y="579364"/>
          <a:ext cx="6729216" cy="403027"/>
        </p:xfrm>
        <a:graphic>
          <a:graphicData uri="http://schemas.openxmlformats.org/drawingml/2006/table">
            <a:tbl>
              <a:tblPr firstRow="1" bandRow="1">
                <a:tableStyleId>{9C89DDF2-D6E7-4416-9A17-0C599F85544F}</a:tableStyleId>
              </a:tblPr>
              <a:tblGrid>
                <a:gridCol w="6729216">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Key Expenditure Points at September 2023</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834615776"/>
              </p:ext>
            </p:extLst>
          </p:nvPr>
        </p:nvGraphicFramePr>
        <p:xfrm>
          <a:off x="308005" y="1115417"/>
          <a:ext cx="5862273" cy="1672146"/>
        </p:xfrm>
        <a:graphic>
          <a:graphicData uri="http://schemas.openxmlformats.org/drawingml/2006/table">
            <a:tbl>
              <a:tblPr firstRow="1" firstCol="1" bandRow="1">
                <a:tableStyleId>{9C89DDF2-D6E7-4416-9A17-0C599F85544F}</a:tableStyleId>
              </a:tblPr>
              <a:tblGrid>
                <a:gridCol w="1823518">
                  <a:extLst>
                    <a:ext uri="{9D8B030D-6E8A-4147-A177-3AD203B41FA5}">
                      <a16:colId xmlns:a16="http://schemas.microsoft.com/office/drawing/2014/main" val="105751695"/>
                    </a:ext>
                  </a:extLst>
                </a:gridCol>
                <a:gridCol w="959035">
                  <a:extLst>
                    <a:ext uri="{9D8B030D-6E8A-4147-A177-3AD203B41FA5}">
                      <a16:colId xmlns:a16="http://schemas.microsoft.com/office/drawing/2014/main" val="2544435181"/>
                    </a:ext>
                  </a:extLst>
                </a:gridCol>
                <a:gridCol w="1148141">
                  <a:extLst>
                    <a:ext uri="{9D8B030D-6E8A-4147-A177-3AD203B41FA5}">
                      <a16:colId xmlns:a16="http://schemas.microsoft.com/office/drawing/2014/main" val="3522050285"/>
                    </a:ext>
                  </a:extLst>
                </a:gridCol>
                <a:gridCol w="1040081">
                  <a:extLst>
                    <a:ext uri="{9D8B030D-6E8A-4147-A177-3AD203B41FA5}">
                      <a16:colId xmlns:a16="http://schemas.microsoft.com/office/drawing/2014/main" val="451835422"/>
                    </a:ext>
                  </a:extLst>
                </a:gridCol>
                <a:gridCol w="891498">
                  <a:extLst>
                    <a:ext uri="{9D8B030D-6E8A-4147-A177-3AD203B41FA5}">
                      <a16:colId xmlns:a16="http://schemas.microsoft.com/office/drawing/2014/main" val="2093892727"/>
                    </a:ext>
                  </a:extLst>
                </a:gridCol>
              </a:tblGrid>
              <a:tr h="381000">
                <a:tc>
                  <a:txBody>
                    <a:bodyPr/>
                    <a:lstStyle/>
                    <a:p>
                      <a:pPr>
                        <a:lnSpc>
                          <a:spcPct val="107000"/>
                        </a:lnSpc>
                        <a:spcAft>
                          <a:spcPts val="0"/>
                        </a:spcAft>
                      </a:pPr>
                      <a:r>
                        <a:rPr lang="en-GB" sz="1100" dirty="0">
                          <a:solidFill>
                            <a:srgbClr val="002060"/>
                          </a:solidFill>
                          <a:effectLst/>
                        </a:rPr>
                        <a: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Annual Budget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Budget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Actual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Variance</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02838078"/>
                  </a:ext>
                </a:extLst>
              </a:tr>
              <a:tr h="190500">
                <a:tc>
                  <a:txBody>
                    <a:bodyPr/>
                    <a:lstStyle/>
                    <a:p>
                      <a:pPr>
                        <a:lnSpc>
                          <a:spcPct val="107000"/>
                        </a:lnSpc>
                        <a:spcAft>
                          <a:spcPts val="0"/>
                        </a:spcAft>
                      </a:pPr>
                      <a:r>
                        <a:rPr lang="en-GB" sz="1100" dirty="0">
                          <a:solidFill>
                            <a:srgbClr val="002060"/>
                          </a:solidFill>
                          <a:effectLst/>
                        </a:rPr>
                        <a:t>Pay Costs-Medical</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36,053,482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18,450,355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19,301,490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FF0000"/>
                          </a:solidFill>
                          <a:effectLst/>
                        </a:rPr>
                        <a:t>-851,135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98317107"/>
                  </a:ext>
                </a:extLst>
              </a:tr>
              <a:tr h="190500">
                <a:tc>
                  <a:txBody>
                    <a:bodyPr/>
                    <a:lstStyle/>
                    <a:p>
                      <a:pPr>
                        <a:lnSpc>
                          <a:spcPct val="107000"/>
                        </a:lnSpc>
                        <a:spcAft>
                          <a:spcPts val="0"/>
                        </a:spcAft>
                      </a:pPr>
                      <a:r>
                        <a:rPr lang="en-GB" sz="1100" dirty="0">
                          <a:solidFill>
                            <a:srgbClr val="002060"/>
                          </a:solidFill>
                          <a:effectLst/>
                        </a:rPr>
                        <a:t>Pay Costs-Nursing</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50,766,506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25,422,272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24,983,567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438,705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04592744"/>
                  </a:ext>
                </a:extLst>
              </a:tr>
              <a:tr h="190500">
                <a:tc>
                  <a:txBody>
                    <a:bodyPr/>
                    <a:lstStyle/>
                    <a:p>
                      <a:pPr>
                        <a:lnSpc>
                          <a:spcPct val="107000"/>
                        </a:lnSpc>
                        <a:spcAft>
                          <a:spcPts val="0"/>
                        </a:spcAft>
                      </a:pPr>
                      <a:r>
                        <a:rPr lang="en-GB" sz="1100" dirty="0">
                          <a:solidFill>
                            <a:srgbClr val="002060"/>
                          </a:solidFill>
                          <a:effectLst/>
                        </a:rPr>
                        <a:t>Pay Costs-Clinical</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19,280,887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9,873,796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9,789,988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83,809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91523526"/>
                  </a:ext>
                </a:extLst>
              </a:tr>
              <a:tr h="190500">
                <a:tc>
                  <a:txBody>
                    <a:bodyPr/>
                    <a:lstStyle/>
                    <a:p>
                      <a:pPr>
                        <a:lnSpc>
                          <a:spcPct val="107000"/>
                        </a:lnSpc>
                        <a:spcAft>
                          <a:spcPts val="0"/>
                        </a:spcAft>
                      </a:pPr>
                      <a:r>
                        <a:rPr lang="en-GB" sz="1100" dirty="0">
                          <a:solidFill>
                            <a:srgbClr val="002060"/>
                          </a:solidFill>
                          <a:effectLst/>
                        </a:rPr>
                        <a:t>Pay Costs-Support</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12,218,718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6,149,257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6,374,205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FF0000"/>
                          </a:solidFill>
                          <a:effectLst/>
                        </a:rPr>
                        <a:t>-224,948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62373578"/>
                  </a:ext>
                </a:extLst>
              </a:tr>
              <a:tr h="190500">
                <a:tc>
                  <a:txBody>
                    <a:bodyPr/>
                    <a:lstStyle/>
                    <a:p>
                      <a:pPr>
                        <a:lnSpc>
                          <a:spcPct val="107000"/>
                        </a:lnSpc>
                        <a:spcAft>
                          <a:spcPts val="0"/>
                        </a:spcAft>
                      </a:pPr>
                      <a:r>
                        <a:rPr lang="en-GB" sz="1100" dirty="0">
                          <a:solidFill>
                            <a:srgbClr val="002060"/>
                          </a:solidFill>
                          <a:effectLst/>
                        </a:rPr>
                        <a:t>Pay Costs-Admin</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22,126,661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12,833,000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12,943,784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FF0000"/>
                          </a:solidFill>
                          <a:effectLst/>
                        </a:rPr>
                        <a:t>-110,784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46053368"/>
                  </a:ext>
                </a:extLst>
              </a:tr>
              <a:tr h="190500">
                <a:tc>
                  <a:txBody>
                    <a:bodyPr/>
                    <a:lstStyle/>
                    <a:p>
                      <a:pPr>
                        <a:lnSpc>
                          <a:spcPct val="107000"/>
                        </a:lnSpc>
                        <a:spcAft>
                          <a:spcPts val="0"/>
                        </a:spcAft>
                      </a:pPr>
                      <a:r>
                        <a:rPr lang="en-GB" sz="1100" dirty="0">
                          <a:solidFill>
                            <a:srgbClr val="002060"/>
                          </a:solidFill>
                          <a:effectLst/>
                        </a:rPr>
                        <a:t>Total Pay</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140,446,253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72,728,680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73,393,033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FF0000"/>
                          </a:solidFill>
                          <a:effectLst/>
                        </a:rPr>
                        <a:t>-664,353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extLst>
                  <a:ext uri="{0D108BD9-81ED-4DB2-BD59-A6C34878D82A}">
                    <a16:rowId xmlns:a16="http://schemas.microsoft.com/office/drawing/2014/main" val="104311559"/>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951649096"/>
              </p:ext>
            </p:extLst>
          </p:nvPr>
        </p:nvGraphicFramePr>
        <p:xfrm>
          <a:off x="308005" y="2842300"/>
          <a:ext cx="5862273" cy="1862646"/>
        </p:xfrm>
        <a:graphic>
          <a:graphicData uri="http://schemas.openxmlformats.org/drawingml/2006/table">
            <a:tbl>
              <a:tblPr firstRow="1" firstCol="1" bandRow="1">
                <a:tableStyleId>{9C89DDF2-D6E7-4416-9A17-0C599F85544F}</a:tableStyleId>
              </a:tblPr>
              <a:tblGrid>
                <a:gridCol w="1823518">
                  <a:extLst>
                    <a:ext uri="{9D8B030D-6E8A-4147-A177-3AD203B41FA5}">
                      <a16:colId xmlns:a16="http://schemas.microsoft.com/office/drawing/2014/main" val="1779994695"/>
                    </a:ext>
                  </a:extLst>
                </a:gridCol>
                <a:gridCol w="959035">
                  <a:extLst>
                    <a:ext uri="{9D8B030D-6E8A-4147-A177-3AD203B41FA5}">
                      <a16:colId xmlns:a16="http://schemas.microsoft.com/office/drawing/2014/main" val="3476497099"/>
                    </a:ext>
                  </a:extLst>
                </a:gridCol>
                <a:gridCol w="1148141">
                  <a:extLst>
                    <a:ext uri="{9D8B030D-6E8A-4147-A177-3AD203B41FA5}">
                      <a16:colId xmlns:a16="http://schemas.microsoft.com/office/drawing/2014/main" val="83046399"/>
                    </a:ext>
                  </a:extLst>
                </a:gridCol>
                <a:gridCol w="1040081">
                  <a:extLst>
                    <a:ext uri="{9D8B030D-6E8A-4147-A177-3AD203B41FA5}">
                      <a16:colId xmlns:a16="http://schemas.microsoft.com/office/drawing/2014/main" val="2395470711"/>
                    </a:ext>
                  </a:extLst>
                </a:gridCol>
                <a:gridCol w="891498">
                  <a:extLst>
                    <a:ext uri="{9D8B030D-6E8A-4147-A177-3AD203B41FA5}">
                      <a16:colId xmlns:a16="http://schemas.microsoft.com/office/drawing/2014/main" val="1271624585"/>
                    </a:ext>
                  </a:extLst>
                </a:gridCol>
              </a:tblGrid>
              <a:tr h="381000">
                <a:tc>
                  <a:txBody>
                    <a:bodyPr/>
                    <a:lstStyle/>
                    <a:p>
                      <a:pPr>
                        <a:lnSpc>
                          <a:spcPct val="107000"/>
                        </a:lnSpc>
                        <a:spcAft>
                          <a:spcPts val="0"/>
                        </a:spcAft>
                      </a:pPr>
                      <a:r>
                        <a:rPr lang="en-GB" sz="1100" dirty="0">
                          <a:solidFill>
                            <a:srgbClr val="002060"/>
                          </a:solidFill>
                          <a:effectLst/>
                        </a:rPr>
                        <a: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Annual Budget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Budget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Actual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Year to Date Variance</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2585706"/>
                  </a:ext>
                </a:extLst>
              </a:tr>
              <a:tr h="190500">
                <a:tc>
                  <a:txBody>
                    <a:bodyPr/>
                    <a:lstStyle/>
                    <a:p>
                      <a:pPr>
                        <a:lnSpc>
                          <a:spcPct val="107000"/>
                        </a:lnSpc>
                        <a:spcAft>
                          <a:spcPts val="0"/>
                        </a:spcAft>
                      </a:pPr>
                      <a:r>
                        <a:rPr lang="en-GB" sz="1100" dirty="0">
                          <a:solidFill>
                            <a:srgbClr val="002060"/>
                          </a:solidFill>
                          <a:effectLst/>
                        </a:rPr>
                        <a:t>Pharmacy Supplies</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4,565,712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2,354,662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2,638,125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FF0000"/>
                          </a:solidFill>
                          <a:effectLst/>
                        </a:rPr>
                        <a:t>-283,463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66177947"/>
                  </a:ext>
                </a:extLst>
              </a:tr>
              <a:tr h="190500">
                <a:tc>
                  <a:txBody>
                    <a:bodyPr/>
                    <a:lstStyle/>
                    <a:p>
                      <a:pPr>
                        <a:lnSpc>
                          <a:spcPct val="107000"/>
                        </a:lnSpc>
                        <a:spcAft>
                          <a:spcPts val="0"/>
                        </a:spcAft>
                      </a:pPr>
                      <a:r>
                        <a:rPr lang="en-GB" sz="1100" dirty="0">
                          <a:solidFill>
                            <a:srgbClr val="002060"/>
                          </a:solidFill>
                          <a:effectLst/>
                        </a:rPr>
                        <a:t>Surgical Supplies</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30,062,065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15,703,355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16,115,294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FF0000"/>
                          </a:solidFill>
                          <a:effectLst/>
                        </a:rPr>
                        <a:t>-411,939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81341156"/>
                  </a:ext>
                </a:extLst>
              </a:tr>
              <a:tr h="190500">
                <a:tc>
                  <a:txBody>
                    <a:bodyPr/>
                    <a:lstStyle/>
                    <a:p>
                      <a:pPr>
                        <a:lnSpc>
                          <a:spcPct val="107000"/>
                        </a:lnSpc>
                        <a:spcAft>
                          <a:spcPts val="0"/>
                        </a:spcAft>
                      </a:pPr>
                      <a:r>
                        <a:rPr lang="en-GB" sz="1100" dirty="0">
                          <a:solidFill>
                            <a:srgbClr val="002060"/>
                          </a:solidFill>
                          <a:effectLst/>
                        </a:rPr>
                        <a:t>Lab/Radiology Supplies</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1,633,514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841,948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823,430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18,517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27824835"/>
                  </a:ext>
                </a:extLst>
              </a:tr>
              <a:tr h="190500">
                <a:tc>
                  <a:txBody>
                    <a:bodyPr/>
                    <a:lstStyle/>
                    <a:p>
                      <a:pPr>
                        <a:lnSpc>
                          <a:spcPct val="107000"/>
                        </a:lnSpc>
                        <a:spcAft>
                          <a:spcPts val="0"/>
                        </a:spcAft>
                      </a:pPr>
                      <a:r>
                        <a:rPr lang="en-GB" sz="1100" dirty="0">
                          <a:solidFill>
                            <a:srgbClr val="002060"/>
                          </a:solidFill>
                          <a:effectLst/>
                        </a:rPr>
                        <a:t>PPE</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9,279,214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5,399,384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5,583,718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FF0000"/>
                          </a:solidFill>
                          <a:effectLst/>
                        </a:rPr>
                        <a:t>-184,334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34165684"/>
                  </a:ext>
                </a:extLst>
              </a:tr>
              <a:tr h="190500">
                <a:tc>
                  <a:txBody>
                    <a:bodyPr/>
                    <a:lstStyle/>
                    <a:p>
                      <a:pPr>
                        <a:lnSpc>
                          <a:spcPct val="107000"/>
                        </a:lnSpc>
                        <a:spcAft>
                          <a:spcPts val="0"/>
                        </a:spcAft>
                      </a:pPr>
                      <a:r>
                        <a:rPr lang="en-GB" sz="1100" dirty="0">
                          <a:solidFill>
                            <a:srgbClr val="002060"/>
                          </a:solidFill>
                          <a:effectLst/>
                        </a:rPr>
                        <a:t>FM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10,155,515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5,428,590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6,006,261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FF0000"/>
                          </a:solidFill>
                          <a:effectLst/>
                        </a:rPr>
                        <a:t>-577,671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26946558"/>
                  </a:ext>
                </a:extLst>
              </a:tr>
              <a:tr h="190500">
                <a:tc>
                  <a:txBody>
                    <a:bodyPr/>
                    <a:lstStyle/>
                    <a:p>
                      <a:pPr>
                        <a:lnSpc>
                          <a:spcPct val="107000"/>
                        </a:lnSpc>
                        <a:spcAft>
                          <a:spcPts val="0"/>
                        </a:spcAft>
                      </a:pPr>
                      <a:r>
                        <a:rPr lang="en-GB" sz="1100" dirty="0">
                          <a:solidFill>
                            <a:srgbClr val="002060"/>
                          </a:solidFill>
                          <a:effectLst/>
                        </a:rPr>
                        <a:t>CS&amp;R&amp;S</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29,504,459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5,066,011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4,957,053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1100" dirty="0">
                          <a:solidFill>
                            <a:srgbClr val="002060"/>
                          </a:solidFill>
                          <a:effectLst/>
                        </a:rPr>
                        <a:t>108,958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38034605"/>
                  </a:ext>
                </a:extLst>
              </a:tr>
              <a:tr h="190500">
                <a:tc>
                  <a:txBody>
                    <a:bodyPr/>
                    <a:lstStyle/>
                    <a:p>
                      <a:pPr>
                        <a:lnSpc>
                          <a:spcPct val="107000"/>
                        </a:lnSpc>
                        <a:spcAft>
                          <a:spcPts val="0"/>
                        </a:spcAft>
                      </a:pPr>
                      <a:r>
                        <a:rPr lang="en-GB" sz="1100" dirty="0">
                          <a:solidFill>
                            <a:srgbClr val="002060"/>
                          </a:solidFill>
                          <a:effectLst/>
                        </a:rPr>
                        <a:t>Total Non-Pay</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84,200,479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34,793,949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002060"/>
                          </a:solidFill>
                          <a:effectLst/>
                        </a:rPr>
                        <a:t>36,123,881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dirty="0">
                          <a:solidFill>
                            <a:srgbClr val="FF0000"/>
                          </a:solidFill>
                          <a:effectLst/>
                        </a:rPr>
                        <a:t>-1,329,932 </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extLst>
                  <a:ext uri="{0D108BD9-81ED-4DB2-BD59-A6C34878D82A}">
                    <a16:rowId xmlns:a16="http://schemas.microsoft.com/office/drawing/2014/main" val="3146774872"/>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888678483"/>
              </p:ext>
            </p:extLst>
          </p:nvPr>
        </p:nvGraphicFramePr>
        <p:xfrm>
          <a:off x="308005" y="4824992"/>
          <a:ext cx="5862273" cy="179388"/>
        </p:xfrm>
        <a:graphic>
          <a:graphicData uri="http://schemas.openxmlformats.org/drawingml/2006/table">
            <a:tbl>
              <a:tblPr firstRow="1" firstCol="1" bandRow="1">
                <a:tableStyleId>{9C89DDF2-D6E7-4416-9A17-0C599F85544F}</a:tableStyleId>
              </a:tblPr>
              <a:tblGrid>
                <a:gridCol w="1823518">
                  <a:extLst>
                    <a:ext uri="{9D8B030D-6E8A-4147-A177-3AD203B41FA5}">
                      <a16:colId xmlns:a16="http://schemas.microsoft.com/office/drawing/2014/main" val="145096461"/>
                    </a:ext>
                  </a:extLst>
                </a:gridCol>
                <a:gridCol w="959035">
                  <a:extLst>
                    <a:ext uri="{9D8B030D-6E8A-4147-A177-3AD203B41FA5}">
                      <a16:colId xmlns:a16="http://schemas.microsoft.com/office/drawing/2014/main" val="1903388510"/>
                    </a:ext>
                  </a:extLst>
                </a:gridCol>
                <a:gridCol w="1148141">
                  <a:extLst>
                    <a:ext uri="{9D8B030D-6E8A-4147-A177-3AD203B41FA5}">
                      <a16:colId xmlns:a16="http://schemas.microsoft.com/office/drawing/2014/main" val="2390086775"/>
                    </a:ext>
                  </a:extLst>
                </a:gridCol>
                <a:gridCol w="1040081">
                  <a:extLst>
                    <a:ext uri="{9D8B030D-6E8A-4147-A177-3AD203B41FA5}">
                      <a16:colId xmlns:a16="http://schemas.microsoft.com/office/drawing/2014/main" val="607099113"/>
                    </a:ext>
                  </a:extLst>
                </a:gridCol>
                <a:gridCol w="891498">
                  <a:extLst>
                    <a:ext uri="{9D8B030D-6E8A-4147-A177-3AD203B41FA5}">
                      <a16:colId xmlns:a16="http://schemas.microsoft.com/office/drawing/2014/main" val="2923848113"/>
                    </a:ext>
                  </a:extLst>
                </a:gridCol>
              </a:tblGrid>
              <a:tr h="166930">
                <a:tc>
                  <a:txBody>
                    <a:bodyPr/>
                    <a:lstStyle/>
                    <a:p>
                      <a:pPr>
                        <a:lnSpc>
                          <a:spcPct val="107000"/>
                        </a:lnSpc>
                        <a:spcAft>
                          <a:spcPts val="0"/>
                        </a:spcAft>
                      </a:pPr>
                      <a:r>
                        <a:rPr lang="en-GB" sz="1100" b="1" dirty="0">
                          <a:effectLst/>
                        </a:rPr>
                        <a:t>Total </a:t>
                      </a:r>
                      <a:r>
                        <a:rPr lang="en-GB" sz="1100" b="1" dirty="0" smtClean="0">
                          <a:effectLst/>
                        </a:rPr>
                        <a:t>Expenditure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b="1" dirty="0" smtClean="0">
                          <a:effectLst/>
                        </a:rPr>
                        <a:t>225,646,732</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b="1" dirty="0" smtClean="0">
                          <a:effectLst/>
                        </a:rPr>
                        <a:t>107,552,629</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b="1" dirty="0" smtClean="0">
                          <a:effectLst/>
                        </a:rPr>
                        <a:t>109,516,914</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tc>
                  <a:txBody>
                    <a:bodyPr/>
                    <a:lstStyle/>
                    <a:p>
                      <a:pPr algn="ctr">
                        <a:lnSpc>
                          <a:spcPct val="107000"/>
                        </a:lnSpc>
                        <a:spcAft>
                          <a:spcPts val="0"/>
                        </a:spcAft>
                      </a:pPr>
                      <a:r>
                        <a:rPr lang="en-GB" sz="1100" b="1" dirty="0" smtClean="0">
                          <a:solidFill>
                            <a:srgbClr val="FF0000"/>
                          </a:solidFill>
                          <a:effectLst/>
                        </a:rPr>
                        <a:t>-1,994,285</a:t>
                      </a:r>
                      <a:r>
                        <a:rPr lang="en-GB" sz="1100" b="1" dirty="0" smtClean="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FFCC"/>
                    </a:solidFill>
                  </a:tcPr>
                </a:tc>
                <a:extLst>
                  <a:ext uri="{0D108BD9-81ED-4DB2-BD59-A6C34878D82A}">
                    <a16:rowId xmlns:a16="http://schemas.microsoft.com/office/drawing/2014/main" val="1010659232"/>
                  </a:ext>
                </a:extLst>
              </a:tr>
            </a:tbl>
          </a:graphicData>
        </a:graphic>
      </p:graphicFrame>
    </p:spTree>
    <p:extLst>
      <p:ext uri="{BB962C8B-B14F-4D97-AF65-F5344CB8AC3E}">
        <p14:creationId xmlns:p14="http://schemas.microsoft.com/office/powerpoint/2010/main" val="9619246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2023/24 Financial Position</a:t>
            </a:r>
            <a:endParaRPr lang="en-GB" dirty="0"/>
          </a:p>
        </p:txBody>
      </p:sp>
      <p:sp>
        <p:nvSpPr>
          <p:cNvPr id="8" name="Content Placeholder 2"/>
          <p:cNvSpPr txBox="1">
            <a:spLocks/>
          </p:cNvSpPr>
          <p:nvPr/>
        </p:nvSpPr>
        <p:spPr>
          <a:xfrm>
            <a:off x="300160" y="999926"/>
            <a:ext cx="8397526" cy="415827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189" marR="0" lvl="0" indent="-355591" algn="l" rtl="0">
              <a:lnSpc>
                <a:spcPct val="100000"/>
              </a:lnSpc>
              <a:spcBef>
                <a:spcPts val="600"/>
              </a:spcBef>
              <a:spcAft>
                <a:spcPts val="0"/>
              </a:spcAft>
              <a:buClr>
                <a:srgbClr val="66CCFF"/>
              </a:buClr>
              <a:buSzPts val="2000"/>
              <a:buFont typeface="Lato Light"/>
              <a:buChar char="◦"/>
              <a:defRPr sz="2000" b="0" i="0" u="none" strike="noStrike" cap="none">
                <a:solidFill>
                  <a:srgbClr val="002060"/>
                </a:solidFill>
                <a:latin typeface="+mj-lt"/>
                <a:ea typeface="Lato Light"/>
                <a:cs typeface="Lato Light"/>
                <a:sym typeface="Lato Light"/>
              </a:defRPr>
            </a:lvl1pPr>
            <a:lvl2pPr marL="914377" marR="0" lvl="1"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2pPr>
            <a:lvl3pPr marL="1371566" marR="0" lvl="2"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3pPr>
            <a:lvl4pPr marL="1828754" marR="0" lvl="3"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4pPr>
            <a:lvl5pPr marL="2285943" marR="0" lvl="4"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5pPr>
            <a:lvl6pPr marL="2743131" marR="0" lvl="5"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6pPr>
            <a:lvl7pPr marL="3200320" marR="0" lvl="6"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7pPr>
            <a:lvl8pPr marL="3657509" marR="0" lvl="7"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8pPr>
            <a:lvl9pPr marL="4114697" marR="0" lvl="8"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9pPr>
          </a:lstStyle>
          <a:p>
            <a:pPr defTabSz="685800">
              <a:buClrTx/>
              <a:buFont typeface="Arial" panose="020B0604020202020204" pitchFamily="34" charset="0"/>
              <a:buChar char="•"/>
            </a:pPr>
            <a:r>
              <a:rPr lang="en-GB" sz="1500" u="sng" dirty="0" smtClean="0">
                <a:latin typeface="+mn-lt"/>
              </a:rPr>
              <a:t>Pharmacy </a:t>
            </a:r>
            <a:r>
              <a:rPr lang="en-GB" sz="1500" u="sng" dirty="0"/>
              <a:t>Supplies </a:t>
            </a:r>
            <a:r>
              <a:rPr lang="en-GB" sz="1500" u="sng" dirty="0" smtClean="0">
                <a:solidFill>
                  <a:srgbClr val="FF0000"/>
                </a:solidFill>
              </a:rPr>
              <a:t>-£283k </a:t>
            </a:r>
            <a:r>
              <a:rPr lang="en-GB" sz="1500" u="sng" dirty="0"/>
              <a:t>YTD</a:t>
            </a:r>
          </a:p>
          <a:p>
            <a:pPr marL="446088" indent="0" defTabSz="685800">
              <a:buClrTx/>
              <a:buNone/>
            </a:pPr>
            <a:r>
              <a:rPr lang="en-GB" sz="1500" dirty="0" smtClean="0">
                <a:latin typeface="+mn-lt"/>
              </a:rPr>
              <a:t>Director of Pharmacy reviewing key drivers of YTD variances, including use of branded/generic drugs and quantity of drugs dispensed at discharge </a:t>
            </a:r>
          </a:p>
          <a:p>
            <a:pPr marL="446088" indent="0" defTabSz="685800">
              <a:buClrTx/>
              <a:buNone/>
            </a:pPr>
            <a:r>
              <a:rPr lang="en-GB" sz="1500" dirty="0" smtClean="0">
                <a:latin typeface="+mn-lt"/>
              </a:rPr>
              <a:t>(Some high cost patients in CCU YTD )</a:t>
            </a:r>
          </a:p>
          <a:p>
            <a:pPr marL="101598" indent="0" defTabSz="685800">
              <a:buClrTx/>
              <a:buNone/>
            </a:pPr>
            <a:endParaRPr lang="en-GB" sz="1500" u="sng" dirty="0" smtClean="0">
              <a:latin typeface="+mn-lt"/>
            </a:endParaRPr>
          </a:p>
          <a:p>
            <a:pPr defTabSz="685800">
              <a:buClrTx/>
              <a:buFont typeface="Arial" panose="020B0604020202020204" pitchFamily="34" charset="0"/>
              <a:buChar char="•"/>
            </a:pPr>
            <a:r>
              <a:rPr lang="en-GB" sz="1500" u="sng" dirty="0" smtClean="0">
                <a:latin typeface="+mn-lt"/>
              </a:rPr>
              <a:t>Surgical </a:t>
            </a:r>
            <a:r>
              <a:rPr lang="en-GB" sz="1500" u="sng" dirty="0">
                <a:latin typeface="+mn-lt"/>
              </a:rPr>
              <a:t>Supplies </a:t>
            </a:r>
            <a:r>
              <a:rPr lang="en-GB" sz="1500" u="sng" dirty="0" smtClean="0">
                <a:solidFill>
                  <a:srgbClr val="FF0000"/>
                </a:solidFill>
                <a:latin typeface="+mn-lt"/>
              </a:rPr>
              <a:t>-£412k </a:t>
            </a:r>
            <a:r>
              <a:rPr lang="en-GB" sz="1500" u="sng" dirty="0" smtClean="0">
                <a:latin typeface="+mn-lt"/>
              </a:rPr>
              <a:t>YTD</a:t>
            </a:r>
          </a:p>
          <a:p>
            <a:pPr marL="101598" indent="0" defTabSz="685800">
              <a:buClrTx/>
              <a:buNone/>
            </a:pPr>
            <a:r>
              <a:rPr lang="en-GB" sz="1500" dirty="0" smtClean="0"/>
              <a:t>      Surgical </a:t>
            </a:r>
            <a:r>
              <a:rPr lang="en-GB" sz="1500" dirty="0"/>
              <a:t>Supplies are a complex area for the Board and </a:t>
            </a:r>
            <a:r>
              <a:rPr lang="en-GB" sz="1500" dirty="0" smtClean="0"/>
              <a:t>better data</a:t>
            </a:r>
            <a:r>
              <a:rPr lang="en-GB" sz="1500" dirty="0"/>
              <a:t>, systems and </a:t>
            </a:r>
            <a:r>
              <a:rPr lang="en-GB" sz="1500" dirty="0" smtClean="0"/>
              <a:t>analysis </a:t>
            </a:r>
            <a:r>
              <a:rPr lang="en-GB" sz="1500" dirty="0"/>
              <a:t>are </a:t>
            </a:r>
            <a:r>
              <a:rPr lang="en-GB" sz="1500" dirty="0" smtClean="0"/>
              <a:t>   </a:t>
            </a:r>
          </a:p>
          <a:p>
            <a:pPr marL="446088" indent="0" defTabSz="685800">
              <a:buClrTx/>
              <a:buNone/>
            </a:pPr>
            <a:r>
              <a:rPr lang="en-GB" sz="1500" dirty="0" smtClean="0"/>
              <a:t>required </a:t>
            </a:r>
            <a:r>
              <a:rPr lang="en-GB" sz="1500" dirty="0"/>
              <a:t>to allow a fuller ability to understand </a:t>
            </a:r>
            <a:r>
              <a:rPr lang="en-GB" sz="1500" dirty="0" smtClean="0"/>
              <a:t>baseline budgets and associated pressures. </a:t>
            </a:r>
          </a:p>
          <a:p>
            <a:pPr marL="446088" indent="0" defTabSz="685800">
              <a:buClrTx/>
              <a:buNone/>
            </a:pPr>
            <a:r>
              <a:rPr lang="en-GB" sz="1500" dirty="0" smtClean="0"/>
              <a:t>Deep Dives continue across areas to ensure funding levels are appropriate for ADP activity levels.</a:t>
            </a:r>
          </a:p>
          <a:p>
            <a:pPr marL="446088" indent="0" defTabSz="685800">
              <a:buClrTx/>
              <a:buNone/>
            </a:pPr>
            <a:endParaRPr lang="en-GB" sz="1500" dirty="0" smtClean="0"/>
          </a:p>
          <a:p>
            <a:pPr defTabSz="685800">
              <a:buClrTx/>
              <a:buFont typeface="Arial" panose="020B0604020202020204" pitchFamily="34" charset="0"/>
              <a:buChar char="•"/>
            </a:pPr>
            <a:r>
              <a:rPr lang="en-GB" sz="1500" u="sng" dirty="0" smtClean="0">
                <a:latin typeface="+mn-lt"/>
              </a:rPr>
              <a:t>Labs/Radiology Supplies £19k YTD</a:t>
            </a:r>
          </a:p>
          <a:p>
            <a:pPr marL="446088" indent="0" defTabSz="685800">
              <a:buClrTx/>
              <a:buNone/>
              <a:tabLst>
                <a:tab pos="446088" algn="l"/>
              </a:tabLst>
            </a:pPr>
            <a:r>
              <a:rPr lang="en-GB" sz="1500" dirty="0" smtClean="0"/>
              <a:t>Labs/ Radiology supplies are £19k under overall (pressures in NES </a:t>
            </a:r>
            <a:r>
              <a:rPr lang="en-GB" sz="1500" dirty="0" smtClean="0">
                <a:solidFill>
                  <a:srgbClr val="FF0000"/>
                </a:solidFill>
              </a:rPr>
              <a:t>-£26k</a:t>
            </a:r>
            <a:r>
              <a:rPr lang="en-GB" sz="1500" dirty="0" smtClean="0"/>
              <a:t> and  Corporate</a:t>
            </a:r>
          </a:p>
          <a:p>
            <a:pPr marL="446088" indent="0" defTabSz="685800">
              <a:buClrTx/>
              <a:buNone/>
              <a:tabLst>
                <a:tab pos="446088" algn="l"/>
              </a:tabLst>
            </a:pPr>
            <a:r>
              <a:rPr lang="en-GB" sz="1500" dirty="0" smtClean="0">
                <a:solidFill>
                  <a:srgbClr val="FF0000"/>
                </a:solidFill>
              </a:rPr>
              <a:t>-£16k)</a:t>
            </a:r>
            <a:endParaRPr lang="en-GB" sz="1500" dirty="0" smtClean="0"/>
          </a:p>
          <a:p>
            <a:pPr marL="101598" indent="0" defTabSz="685800">
              <a:buClrTx/>
              <a:buNone/>
            </a:pPr>
            <a:endParaRPr lang="en-GB" sz="1500" dirty="0"/>
          </a:p>
          <a:p>
            <a:pPr defTabSz="685800">
              <a:buClrTx/>
              <a:buFont typeface="Arial" panose="020B0604020202020204" pitchFamily="34" charset="0"/>
              <a:buChar char="•"/>
            </a:pPr>
            <a:endParaRPr lang="en-GB" sz="1600" dirty="0"/>
          </a:p>
          <a:p>
            <a:pPr defTabSz="685800">
              <a:buClrTx/>
              <a:buFont typeface="Arial" panose="020B0604020202020204" pitchFamily="34" charset="0"/>
              <a:buChar char="•"/>
            </a:pPr>
            <a:endParaRPr lang="en-GB" dirty="0"/>
          </a:p>
          <a:p>
            <a:pPr lvl="1" defTabSz="685800">
              <a:buClrTx/>
              <a:buFont typeface="Arial" panose="020B0604020202020204" pitchFamily="34" charset="0"/>
              <a:buChar char="•"/>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a:p>
            <a:pPr lvl="2" defTabSz="685800">
              <a:buClrTx/>
              <a:buFont typeface="Wingdings" panose="05000000000000000000" pitchFamily="2" charset="2"/>
              <a:buChar char="§"/>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a:p>
            <a:pPr marL="1015975" lvl="2" indent="0" defTabSz="685800">
              <a:buClrTx/>
              <a:buNone/>
            </a:pPr>
            <a:endParaRPr lang="en-GB" sz="1800" b="1" dirty="0" smtClean="0">
              <a:latin typeface="Arial" panose="020B0604020202020204" pitchFamily="34" charset="0"/>
              <a:cs typeface="Arial" panose="020B0604020202020204" pitchFamily="34" charset="0"/>
            </a:endParaRPr>
          </a:p>
          <a:p>
            <a:pPr marL="101598" indent="0" defTabSz="685800">
              <a:buClrTx/>
              <a:buNone/>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smtClean="0">
              <a:solidFill>
                <a:srgbClr val="002060"/>
              </a:solidFill>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360687297"/>
              </p:ext>
            </p:extLst>
          </p:nvPr>
        </p:nvGraphicFramePr>
        <p:xfrm>
          <a:off x="346166" y="634166"/>
          <a:ext cx="6762901" cy="365760"/>
        </p:xfrm>
        <a:graphic>
          <a:graphicData uri="http://schemas.openxmlformats.org/drawingml/2006/table">
            <a:tbl>
              <a:tblPr firstRow="1" bandRow="1">
                <a:tableStyleId>{9C89DDF2-D6E7-4416-9A17-0C599F85544F}</a:tableStyleId>
              </a:tblPr>
              <a:tblGrid>
                <a:gridCol w="6762901">
                  <a:extLst>
                    <a:ext uri="{9D8B030D-6E8A-4147-A177-3AD203B41FA5}">
                      <a16:colId xmlns:a16="http://schemas.microsoft.com/office/drawing/2014/main" val="3995855146"/>
                    </a:ext>
                  </a:extLst>
                </a:gridCol>
              </a:tblGrid>
              <a:tr h="33901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Key Expenditure Points at September 2023</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spTree>
    <p:extLst>
      <p:ext uri="{BB962C8B-B14F-4D97-AF65-F5344CB8AC3E}">
        <p14:creationId xmlns:p14="http://schemas.microsoft.com/office/powerpoint/2010/main" val="39922320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2023/24 Financial Position</a:t>
            </a:r>
            <a:endParaRPr lang="en-GB" dirty="0"/>
          </a:p>
        </p:txBody>
      </p:sp>
      <p:sp>
        <p:nvSpPr>
          <p:cNvPr id="8" name="Content Placeholder 2"/>
          <p:cNvSpPr txBox="1">
            <a:spLocks/>
          </p:cNvSpPr>
          <p:nvPr/>
        </p:nvSpPr>
        <p:spPr>
          <a:xfrm>
            <a:off x="241663" y="1054726"/>
            <a:ext cx="8456023" cy="410347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189" marR="0" lvl="0" indent="-355591" algn="l" rtl="0">
              <a:lnSpc>
                <a:spcPct val="100000"/>
              </a:lnSpc>
              <a:spcBef>
                <a:spcPts val="600"/>
              </a:spcBef>
              <a:spcAft>
                <a:spcPts val="0"/>
              </a:spcAft>
              <a:buClr>
                <a:srgbClr val="66CCFF"/>
              </a:buClr>
              <a:buSzPts val="2000"/>
              <a:buFont typeface="Lato Light"/>
              <a:buChar char="◦"/>
              <a:defRPr sz="2000" b="0" i="0" u="none" strike="noStrike" cap="none">
                <a:solidFill>
                  <a:srgbClr val="002060"/>
                </a:solidFill>
                <a:latin typeface="+mj-lt"/>
                <a:ea typeface="Lato Light"/>
                <a:cs typeface="Lato Light"/>
                <a:sym typeface="Lato Light"/>
              </a:defRPr>
            </a:lvl1pPr>
            <a:lvl2pPr marL="914377" marR="0" lvl="1"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2pPr>
            <a:lvl3pPr marL="1371566" marR="0" lvl="2"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3pPr>
            <a:lvl4pPr marL="1828754" marR="0" lvl="3"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4pPr>
            <a:lvl5pPr marL="2285943" marR="0" lvl="4"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5pPr>
            <a:lvl6pPr marL="2743131" marR="0" lvl="5"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6pPr>
            <a:lvl7pPr marL="3200320" marR="0" lvl="6"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7pPr>
            <a:lvl8pPr marL="3657509" marR="0" lvl="7"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8pPr>
            <a:lvl9pPr marL="4114697" marR="0" lvl="8"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9pPr>
          </a:lstStyle>
          <a:p>
            <a:pPr defTabSz="685800">
              <a:buClrTx/>
              <a:buFont typeface="Arial" panose="020B0604020202020204" pitchFamily="34" charset="0"/>
              <a:buChar char="•"/>
            </a:pPr>
            <a:r>
              <a:rPr lang="en-GB" sz="1500" u="sng" dirty="0" smtClean="0">
                <a:latin typeface="+mn-lt"/>
              </a:rPr>
              <a:t>PPE </a:t>
            </a:r>
            <a:r>
              <a:rPr lang="en-GB" sz="1500" u="sng" dirty="0" smtClean="0">
                <a:solidFill>
                  <a:srgbClr val="FF0000"/>
                </a:solidFill>
                <a:latin typeface="+mn-lt"/>
              </a:rPr>
              <a:t>-</a:t>
            </a:r>
            <a:r>
              <a:rPr lang="en-GB" sz="1500" u="sng" dirty="0" smtClean="0">
                <a:solidFill>
                  <a:srgbClr val="FF0000"/>
                </a:solidFill>
              </a:rPr>
              <a:t>£184k </a:t>
            </a:r>
            <a:r>
              <a:rPr lang="en-GB" sz="1500" u="sng" dirty="0"/>
              <a:t>YTD</a:t>
            </a:r>
          </a:p>
          <a:p>
            <a:pPr marL="446088" indent="-346075" defTabSz="685800">
              <a:spcBef>
                <a:spcPts val="0"/>
              </a:spcBef>
              <a:buClrTx/>
              <a:buNone/>
            </a:pPr>
            <a:r>
              <a:rPr lang="en-GB" sz="1500" dirty="0" smtClean="0">
                <a:latin typeface="+mn-lt"/>
              </a:rPr>
              <a:t>       PPE pressures relate to a mix of increased costs against budgets e.g. perfusion consumables</a:t>
            </a:r>
          </a:p>
          <a:p>
            <a:pPr marL="446088" indent="-346075" defTabSz="685800">
              <a:spcBef>
                <a:spcPts val="0"/>
              </a:spcBef>
              <a:buClrTx/>
              <a:buNone/>
            </a:pPr>
            <a:r>
              <a:rPr lang="en-GB" sz="1500" dirty="0" smtClean="0">
                <a:latin typeface="+mn-lt"/>
              </a:rPr>
              <a:t> </a:t>
            </a:r>
            <a:endParaRPr lang="en-GB" sz="1500" dirty="0">
              <a:latin typeface="+mn-lt"/>
            </a:endParaRPr>
          </a:p>
          <a:p>
            <a:pPr defTabSz="685800">
              <a:buClrTx/>
              <a:buFont typeface="Arial" panose="020B0604020202020204" pitchFamily="34" charset="0"/>
              <a:buChar char="•"/>
            </a:pPr>
            <a:r>
              <a:rPr lang="en-GB" sz="1500" u="sng" dirty="0" smtClean="0">
                <a:latin typeface="+mn-lt"/>
              </a:rPr>
              <a:t>FM </a:t>
            </a:r>
            <a:r>
              <a:rPr lang="en-GB" sz="1500" u="sng" dirty="0" smtClean="0">
                <a:solidFill>
                  <a:srgbClr val="FF0000"/>
                </a:solidFill>
                <a:latin typeface="+mn-lt"/>
              </a:rPr>
              <a:t>-£577k </a:t>
            </a:r>
            <a:r>
              <a:rPr lang="en-GB" sz="1500" u="sng" dirty="0" smtClean="0">
                <a:latin typeface="+mn-lt"/>
              </a:rPr>
              <a:t>YTD</a:t>
            </a:r>
          </a:p>
          <a:p>
            <a:pPr marL="446088" indent="0" defTabSz="685800">
              <a:buClrTx/>
              <a:buNone/>
            </a:pPr>
            <a:r>
              <a:rPr lang="en-GB" sz="1500" dirty="0" smtClean="0"/>
              <a:t>The increase this month relates to increases in clinical waste costs (price and volume) as well as increasing costs of utilities. Pressures in NES Divisions relates to disposable costs as well as laundry and increased courier costs related to specialised equipment.</a:t>
            </a:r>
          </a:p>
          <a:p>
            <a:pPr marL="446088" indent="0" defTabSz="685800">
              <a:buClrTx/>
              <a:buNone/>
            </a:pPr>
            <a:r>
              <a:rPr lang="en-GB" sz="1500" dirty="0" smtClean="0"/>
              <a:t>HLD has similar pressures across disposables, laundry as well as cleaning materials, whilst the Hotel have seen ongoing increases across Utilities, Laundry costs and food costs (related to increasing flow)</a:t>
            </a:r>
          </a:p>
          <a:p>
            <a:pPr marL="446088" indent="0" defTabSz="685800">
              <a:spcBef>
                <a:spcPts val="0"/>
              </a:spcBef>
              <a:buClrTx/>
              <a:buNone/>
            </a:pPr>
            <a:endParaRPr lang="en-GB" sz="1500" dirty="0" smtClean="0"/>
          </a:p>
          <a:p>
            <a:pPr defTabSz="685800">
              <a:buClrTx/>
              <a:buFont typeface="Arial" panose="020B0604020202020204" pitchFamily="34" charset="0"/>
              <a:buChar char="•"/>
            </a:pPr>
            <a:r>
              <a:rPr lang="en-GB" sz="1500" u="sng" dirty="0" smtClean="0">
                <a:latin typeface="+mn-lt"/>
              </a:rPr>
              <a:t>CS&amp;R&amp;S £109k YTD </a:t>
            </a:r>
            <a:endParaRPr lang="en-GB" sz="1500" u="sng" dirty="0">
              <a:latin typeface="+mn-lt"/>
            </a:endParaRPr>
          </a:p>
          <a:p>
            <a:pPr marL="446088" indent="-346075" defTabSz="685800">
              <a:buClrTx/>
              <a:buNone/>
            </a:pPr>
            <a:r>
              <a:rPr lang="en-GB" sz="1500" dirty="0" smtClean="0"/>
              <a:t>      Additional budget has been released in-month to fund E-Health expenditure YTD as well as backlog maintenance and Equipment &lt;£5k. </a:t>
            </a:r>
          </a:p>
          <a:p>
            <a:pPr marL="446088" indent="-346075" defTabSz="685800">
              <a:buClrTx/>
              <a:buNone/>
            </a:pPr>
            <a:r>
              <a:rPr lang="en-GB" sz="1500" dirty="0"/>
              <a:t>	</a:t>
            </a:r>
            <a:r>
              <a:rPr lang="en-GB" sz="1500" dirty="0" smtClean="0"/>
              <a:t>Within this area are also pressures related to postage and professional fees across HLD.</a:t>
            </a:r>
            <a:endParaRPr lang="en-GB" sz="1600" dirty="0"/>
          </a:p>
          <a:p>
            <a:pPr defTabSz="685800">
              <a:buClrTx/>
              <a:buFont typeface="Arial" panose="020B0604020202020204" pitchFamily="34" charset="0"/>
              <a:buChar char="•"/>
            </a:pPr>
            <a:endParaRPr lang="en-GB" dirty="0"/>
          </a:p>
          <a:p>
            <a:pPr lvl="1" defTabSz="685800">
              <a:buClrTx/>
              <a:buFont typeface="Arial" panose="020B0604020202020204" pitchFamily="34" charset="0"/>
              <a:buChar char="•"/>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a:p>
            <a:pPr lvl="2" defTabSz="685800">
              <a:buClrTx/>
              <a:buFont typeface="Wingdings" panose="05000000000000000000" pitchFamily="2" charset="2"/>
              <a:buChar char="§"/>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a:p>
            <a:pPr marL="1015975" lvl="2" indent="0" defTabSz="685800">
              <a:buClrTx/>
              <a:buNone/>
            </a:pPr>
            <a:endParaRPr lang="en-GB" sz="1800" b="1" dirty="0" smtClean="0">
              <a:latin typeface="Arial" panose="020B0604020202020204" pitchFamily="34" charset="0"/>
              <a:cs typeface="Arial" panose="020B0604020202020204" pitchFamily="34" charset="0"/>
            </a:endParaRPr>
          </a:p>
          <a:p>
            <a:pPr marL="101598" indent="0" defTabSz="685800">
              <a:buClrTx/>
              <a:buNone/>
            </a:pPr>
            <a:endParaRPr lang="en-GB" sz="1800" b="1" dirty="0" smtClean="0">
              <a:latin typeface="Arial" panose="020B0604020202020204" pitchFamily="34" charset="0"/>
              <a:cs typeface="Arial" panose="020B0604020202020204" pitchFamily="34" charset="0"/>
            </a:endParaRPr>
          </a:p>
          <a:p>
            <a:pPr marL="1015975" lvl="2" indent="0" defTabSz="685800">
              <a:buClrTx/>
              <a:buNone/>
            </a:pPr>
            <a:endParaRPr lang="en-GB" sz="1800" b="1" dirty="0" smtClean="0">
              <a:solidFill>
                <a:srgbClr val="002060"/>
              </a:solidFill>
              <a:latin typeface="Arial" panose="020B0604020202020204" pitchFamily="34" charset="0"/>
              <a:cs typeface="Arial" panose="020B0604020202020204" pitchFamily="34" charset="0"/>
            </a:endParaRPr>
          </a:p>
          <a:p>
            <a:pPr marL="1015975" lvl="2" indent="0" defTabSz="685800">
              <a:buClrTx/>
              <a:buNone/>
            </a:pPr>
            <a:endParaRPr lang="en-GB" sz="1800" b="1"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62949733"/>
              </p:ext>
            </p:extLst>
          </p:nvPr>
        </p:nvGraphicFramePr>
        <p:xfrm>
          <a:off x="346166" y="634165"/>
          <a:ext cx="6762901" cy="365760"/>
        </p:xfrm>
        <a:graphic>
          <a:graphicData uri="http://schemas.openxmlformats.org/drawingml/2006/table">
            <a:tbl>
              <a:tblPr firstRow="1" bandRow="1">
                <a:tableStyleId>{9C89DDF2-D6E7-4416-9A17-0C599F85544F}</a:tableStyleId>
              </a:tblPr>
              <a:tblGrid>
                <a:gridCol w="6762901">
                  <a:extLst>
                    <a:ext uri="{9D8B030D-6E8A-4147-A177-3AD203B41FA5}">
                      <a16:colId xmlns:a16="http://schemas.microsoft.com/office/drawing/2014/main" val="3995855146"/>
                    </a:ext>
                  </a:extLst>
                </a:gridCol>
              </a:tblGrid>
              <a:tr h="35208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Key Expenditure Points at September 2023</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spTree>
    <p:extLst>
      <p:ext uri="{BB962C8B-B14F-4D97-AF65-F5344CB8AC3E}">
        <p14:creationId xmlns:p14="http://schemas.microsoft.com/office/powerpoint/2010/main" val="31703737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2023/24 Financial Position</a:t>
            </a:r>
            <a:endParaRPr lang="en-GB" dirty="0"/>
          </a:p>
        </p:txBody>
      </p:sp>
      <p:sp>
        <p:nvSpPr>
          <p:cNvPr id="8" name="Content Placeholder 2"/>
          <p:cNvSpPr txBox="1">
            <a:spLocks/>
          </p:cNvSpPr>
          <p:nvPr/>
        </p:nvSpPr>
        <p:spPr>
          <a:xfrm>
            <a:off x="296855" y="1110351"/>
            <a:ext cx="8282137" cy="385353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189" marR="0" lvl="0" indent="-355591" algn="l" rtl="0">
              <a:lnSpc>
                <a:spcPct val="100000"/>
              </a:lnSpc>
              <a:spcBef>
                <a:spcPts val="600"/>
              </a:spcBef>
              <a:spcAft>
                <a:spcPts val="0"/>
              </a:spcAft>
              <a:buClr>
                <a:srgbClr val="66CCFF"/>
              </a:buClr>
              <a:buSzPts val="2000"/>
              <a:buFont typeface="Lato Light"/>
              <a:buChar char="◦"/>
              <a:defRPr sz="2000" b="0" i="0" u="none" strike="noStrike" cap="none">
                <a:solidFill>
                  <a:srgbClr val="002060"/>
                </a:solidFill>
                <a:latin typeface="+mj-lt"/>
                <a:ea typeface="Lato Light"/>
                <a:cs typeface="Lato Light"/>
                <a:sym typeface="Lato Light"/>
              </a:defRPr>
            </a:lvl1pPr>
            <a:lvl2pPr marL="914377" marR="0" lvl="1"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2pPr>
            <a:lvl3pPr marL="1371566" marR="0" lvl="2"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3pPr>
            <a:lvl4pPr marL="1828754" marR="0" lvl="3"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4pPr>
            <a:lvl5pPr marL="2285943" marR="0" lvl="4"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5pPr>
            <a:lvl6pPr marL="2743131" marR="0" lvl="5"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6pPr>
            <a:lvl7pPr marL="3200320" marR="0" lvl="6"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7pPr>
            <a:lvl8pPr marL="3657509" marR="0" lvl="7"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8pPr>
            <a:lvl9pPr marL="4114697" marR="0" lvl="8"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9pPr>
          </a:lstStyle>
          <a:p>
            <a:pPr marL="285750" indent="-285750">
              <a:buClrTx/>
              <a:buSzPct val="100000"/>
              <a:buFont typeface="Arial" panose="020B0604020202020204" pitchFamily="34" charset="0"/>
              <a:buChar char="•"/>
              <a:defRPr/>
            </a:pPr>
            <a:r>
              <a:rPr lang="en-GB" sz="1600" dirty="0" smtClean="0">
                <a:latin typeface="Arial" panose="020B0604020202020204" pitchFamily="34" charset="0"/>
                <a:cs typeface="Arial" panose="020B0604020202020204" pitchFamily="34" charset="0"/>
              </a:rPr>
              <a:t>Financial Plan assumes </a:t>
            </a:r>
            <a:r>
              <a:rPr lang="en-GB" sz="1600" dirty="0" smtClean="0">
                <a:solidFill>
                  <a:srgbClr val="FF0000"/>
                </a:solidFill>
                <a:latin typeface="Arial" panose="020B0604020202020204" pitchFamily="34" charset="0"/>
                <a:cs typeface="Arial" panose="020B0604020202020204" pitchFamily="34" charset="0"/>
              </a:rPr>
              <a:t>c</a:t>
            </a:r>
            <a:r>
              <a:rPr lang="en-GB" sz="1600" dirty="0">
                <a:solidFill>
                  <a:srgbClr val="FF0000"/>
                </a:solidFill>
                <a:latin typeface="Arial" panose="020B0604020202020204" pitchFamily="34" charset="0"/>
                <a:cs typeface="Arial" panose="020B0604020202020204" pitchFamily="34" charset="0"/>
              </a:rPr>
              <a:t> </a:t>
            </a:r>
            <a:r>
              <a:rPr lang="en-GB" sz="1600" dirty="0" smtClean="0">
                <a:solidFill>
                  <a:srgbClr val="FF0000"/>
                </a:solidFill>
                <a:latin typeface="Arial" panose="020B0604020202020204" pitchFamily="34" charset="0"/>
                <a:cs typeface="Arial" panose="020B0604020202020204" pitchFamily="34" charset="0"/>
              </a:rPr>
              <a:t>-£6.66m </a:t>
            </a:r>
            <a:r>
              <a:rPr lang="en-GB" sz="1600" dirty="0" smtClean="0">
                <a:latin typeface="Arial" panose="020B0604020202020204" pitchFamily="34" charset="0"/>
                <a:cs typeface="Arial" panose="020B0604020202020204" pitchFamily="34" charset="0"/>
              </a:rPr>
              <a:t>of budget savings / in-year efficiency savings</a:t>
            </a:r>
          </a:p>
          <a:p>
            <a:pPr marL="0" indent="-285750">
              <a:spcBef>
                <a:spcPts val="0"/>
              </a:spcBef>
              <a:buClrTx/>
              <a:buSzPct val="100000"/>
              <a:buFont typeface="Arial" panose="020B0604020202020204" pitchFamily="34" charset="0"/>
              <a:buChar char="•"/>
              <a:defRPr/>
            </a:pPr>
            <a:endParaRPr lang="en-GB" sz="1600" dirty="0">
              <a:latin typeface="Arial" panose="020B0604020202020204" pitchFamily="34" charset="0"/>
              <a:cs typeface="Arial" panose="020B0604020202020204" pitchFamily="34" charset="0"/>
            </a:endParaRPr>
          </a:p>
          <a:p>
            <a:pPr marL="285750" indent="-285750">
              <a:buClrTx/>
              <a:buSzPct val="100000"/>
              <a:buFont typeface="Arial" panose="020B0604020202020204" pitchFamily="34" charset="0"/>
              <a:buChar char="•"/>
              <a:defRPr/>
            </a:pPr>
            <a:r>
              <a:rPr lang="en-GB" sz="1600" dirty="0" smtClean="0">
                <a:latin typeface="Arial" panose="020B0604020202020204" pitchFamily="34" charset="0"/>
                <a:cs typeface="Arial" panose="020B0604020202020204" pitchFamily="34" charset="0"/>
              </a:rPr>
              <a:t>Non-recurring savings of c.£4.16m have been identified (vacancy factor and ‘slippage’ of funded initiatives)</a:t>
            </a:r>
          </a:p>
          <a:p>
            <a:pPr marL="0" indent="0">
              <a:buClrTx/>
              <a:buSzPct val="100000"/>
              <a:buNone/>
              <a:defRPr/>
            </a:pPr>
            <a:endParaRPr lang="en-GB" sz="1600" dirty="0" smtClean="0">
              <a:latin typeface="Arial" panose="020B0604020202020204" pitchFamily="34" charset="0"/>
              <a:cs typeface="Arial" panose="020B0604020202020204" pitchFamily="34" charset="0"/>
            </a:endParaRPr>
          </a:p>
          <a:p>
            <a:pPr marL="285750" indent="-285750">
              <a:buClrTx/>
              <a:buSzPct val="100000"/>
              <a:buFont typeface="Arial" panose="020B0604020202020204" pitchFamily="34" charset="0"/>
              <a:buChar char="•"/>
              <a:defRPr/>
            </a:pPr>
            <a:r>
              <a:rPr lang="en-GB" sz="1600" dirty="0" smtClean="0">
                <a:latin typeface="Arial" panose="020B0604020202020204" pitchFamily="34" charset="0"/>
                <a:cs typeface="Arial" panose="020B0604020202020204" pitchFamily="34" charset="0"/>
              </a:rPr>
              <a:t>The return of the “recovery monies” within HLD could </a:t>
            </a:r>
            <a:r>
              <a:rPr lang="en-GB" sz="1600" i="1" dirty="0" smtClean="0">
                <a:latin typeface="Arial" panose="020B0604020202020204" pitchFamily="34" charset="0"/>
                <a:cs typeface="Arial" panose="020B0604020202020204" pitchFamily="34" charset="0"/>
              </a:rPr>
              <a:t>potentially contribute </a:t>
            </a:r>
            <a:r>
              <a:rPr lang="en-GB" sz="1600" dirty="0" smtClean="0">
                <a:latin typeface="Arial" panose="020B0604020202020204" pitchFamily="34" charset="0"/>
                <a:cs typeface="Arial" panose="020B0604020202020204" pitchFamily="34" charset="0"/>
              </a:rPr>
              <a:t>£1.79m of recurrent savings (subject to correct baseline budgeting and service planning)</a:t>
            </a:r>
          </a:p>
          <a:p>
            <a:pPr marL="0" indent="0">
              <a:buClrTx/>
              <a:buSzPct val="100000"/>
              <a:buNone/>
              <a:defRPr/>
            </a:pPr>
            <a:endParaRPr lang="en-GB" sz="1600" dirty="0" smtClean="0">
              <a:latin typeface="Arial" panose="020B0604020202020204" pitchFamily="34" charset="0"/>
              <a:cs typeface="Arial" panose="020B0604020202020204" pitchFamily="34" charset="0"/>
            </a:endParaRPr>
          </a:p>
          <a:p>
            <a:pPr marL="285750" indent="-285750">
              <a:buClrTx/>
              <a:buSzPct val="100000"/>
              <a:buFont typeface="Arial" panose="020B0604020202020204" pitchFamily="34" charset="0"/>
              <a:buChar char="•"/>
              <a:defRPr/>
            </a:pPr>
            <a:r>
              <a:rPr lang="en-GB" sz="1600" dirty="0" smtClean="0">
                <a:latin typeface="Arial" panose="020B0604020202020204" pitchFamily="34" charset="0"/>
                <a:cs typeface="Arial" panose="020B0604020202020204" pitchFamily="34" charset="0"/>
              </a:rPr>
              <a:t>Factoring in the recovery monies the remaining gap is </a:t>
            </a:r>
            <a:r>
              <a:rPr lang="en-GB" sz="1600" dirty="0">
                <a:solidFill>
                  <a:srgbClr val="FF0000"/>
                </a:solidFill>
                <a:latin typeface="Arial" panose="020B0604020202020204" pitchFamily="34" charset="0"/>
                <a:cs typeface="Arial" panose="020B0604020202020204" pitchFamily="34" charset="0"/>
              </a:rPr>
              <a:t>c </a:t>
            </a:r>
            <a:r>
              <a:rPr lang="en-GB" sz="1600" dirty="0" smtClean="0">
                <a:solidFill>
                  <a:srgbClr val="FF0000"/>
                </a:solidFill>
                <a:latin typeface="Arial" panose="020B0604020202020204" pitchFamily="34" charset="0"/>
                <a:cs typeface="Arial" panose="020B0604020202020204" pitchFamily="34" charset="0"/>
              </a:rPr>
              <a:t>-£0.72m </a:t>
            </a:r>
            <a:endParaRPr lang="en-GB" sz="1600" dirty="0" smtClean="0">
              <a:latin typeface="Arial" panose="020B0604020202020204" pitchFamily="34" charset="0"/>
              <a:cs typeface="Arial" panose="020B0604020202020204" pitchFamily="34" charset="0"/>
            </a:endParaRPr>
          </a:p>
          <a:p>
            <a:pPr marL="0" indent="0">
              <a:buClrTx/>
              <a:buSzPct val="100000"/>
              <a:buNone/>
              <a:defRPr/>
            </a:pPr>
            <a:endParaRPr lang="en-GB" sz="1600" dirty="0">
              <a:latin typeface="Arial" panose="020B0604020202020204" pitchFamily="34" charset="0"/>
              <a:cs typeface="Arial" panose="020B0604020202020204" pitchFamily="34" charset="0"/>
            </a:endParaRPr>
          </a:p>
          <a:p>
            <a:pPr marL="285750" indent="-285750">
              <a:buClrTx/>
              <a:buSzPct val="100000"/>
              <a:buFont typeface="Arial" panose="020B0604020202020204" pitchFamily="34" charset="0"/>
              <a:buChar char="•"/>
              <a:defRPr/>
            </a:pPr>
            <a:r>
              <a:rPr lang="en-GB" sz="1600" dirty="0" smtClean="0">
                <a:latin typeface="Arial" panose="020B0604020202020204" pitchFamily="34" charset="0"/>
                <a:cs typeface="Arial" panose="020B0604020202020204" pitchFamily="34" charset="0"/>
              </a:rPr>
              <a:t>The focus continues to be on identifying recurrent schemes, being taken forward in a more structured programme management approach for 2024/25</a:t>
            </a:r>
            <a:endParaRPr lang="en-GB" sz="1600" dirty="0">
              <a:latin typeface="Arial" panose="020B0604020202020204" pitchFamily="34" charset="0"/>
              <a:cs typeface="Arial" panose="020B0604020202020204" pitchFamily="34"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3244120484"/>
              </p:ext>
            </p:extLst>
          </p:nvPr>
        </p:nvGraphicFramePr>
        <p:xfrm>
          <a:off x="344582" y="643344"/>
          <a:ext cx="6096000" cy="403027"/>
        </p:xfrm>
        <a:graphic>
          <a:graphicData uri="http://schemas.openxmlformats.org/drawingml/2006/table">
            <a:tbl>
              <a:tblPr firstRow="1" bandRow="1">
                <a:tableStyleId>{9C89DDF2-D6E7-4416-9A17-0C599F85544F}</a:tableStyleId>
              </a:tblPr>
              <a:tblGrid>
                <a:gridCol w="6096000">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Efficiencies</a:t>
                      </a:r>
                      <a:r>
                        <a:rPr lang="en-GB" sz="1800" b="1" i="0" u="none" strike="noStrike" cap="none" baseline="0" dirty="0" smtClean="0">
                          <a:solidFill>
                            <a:srgbClr val="002060"/>
                          </a:solidFill>
                          <a:latin typeface="Arial"/>
                          <a:ea typeface="Arial"/>
                          <a:cs typeface="Arial" panose="020B0604020202020204" pitchFamily="34" charset="0"/>
                          <a:sym typeface="Arial"/>
                        </a:rPr>
                        <a:t> Update at</a:t>
                      </a:r>
                      <a:r>
                        <a:rPr lang="en-GB" sz="1800" b="1" i="0" u="none" strike="noStrike" cap="none" dirty="0" smtClean="0">
                          <a:solidFill>
                            <a:srgbClr val="002060"/>
                          </a:solidFill>
                          <a:latin typeface="Arial"/>
                          <a:ea typeface="Arial"/>
                          <a:cs typeface="Arial" panose="020B0604020202020204" pitchFamily="34" charset="0"/>
                          <a:sym typeface="Arial"/>
                        </a:rPr>
                        <a:t> September 2023</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spTree>
    <p:extLst>
      <p:ext uri="{BB962C8B-B14F-4D97-AF65-F5344CB8AC3E}">
        <p14:creationId xmlns:p14="http://schemas.microsoft.com/office/powerpoint/2010/main" val="16145413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2023/24 Financial Position</a:t>
            </a:r>
            <a:endParaRPr lang="en-GB" dirty="0"/>
          </a:p>
        </p:txBody>
      </p:sp>
      <p:sp>
        <p:nvSpPr>
          <p:cNvPr id="8" name="Content Placeholder 2"/>
          <p:cNvSpPr txBox="1">
            <a:spLocks/>
          </p:cNvSpPr>
          <p:nvPr/>
        </p:nvSpPr>
        <p:spPr>
          <a:xfrm>
            <a:off x="296855" y="1110351"/>
            <a:ext cx="8282137" cy="382087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189" marR="0" lvl="0" indent="-355591" algn="l" rtl="0">
              <a:lnSpc>
                <a:spcPct val="100000"/>
              </a:lnSpc>
              <a:spcBef>
                <a:spcPts val="600"/>
              </a:spcBef>
              <a:spcAft>
                <a:spcPts val="0"/>
              </a:spcAft>
              <a:buClr>
                <a:srgbClr val="66CCFF"/>
              </a:buClr>
              <a:buSzPts val="2000"/>
              <a:buFont typeface="Lato Light"/>
              <a:buChar char="◦"/>
              <a:defRPr sz="2000" b="0" i="0" u="none" strike="noStrike" cap="none">
                <a:solidFill>
                  <a:srgbClr val="002060"/>
                </a:solidFill>
                <a:latin typeface="+mj-lt"/>
                <a:ea typeface="Lato Light"/>
                <a:cs typeface="Lato Light"/>
                <a:sym typeface="Lato Light"/>
              </a:defRPr>
            </a:lvl1pPr>
            <a:lvl2pPr marL="914377" marR="0" lvl="1"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2pPr>
            <a:lvl3pPr marL="1371566" marR="0" lvl="2"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3pPr>
            <a:lvl4pPr marL="1828754" marR="0" lvl="3"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4pPr>
            <a:lvl5pPr marL="2285943" marR="0" lvl="4"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5pPr>
            <a:lvl6pPr marL="2743131" marR="0" lvl="5"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6pPr>
            <a:lvl7pPr marL="3200320" marR="0" lvl="6"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7pPr>
            <a:lvl8pPr marL="3657509" marR="0" lvl="7"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8pPr>
            <a:lvl9pPr marL="4114697" marR="0" lvl="8"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9pPr>
          </a:lstStyle>
          <a:p>
            <a:pPr marL="285750" indent="-285750">
              <a:buClrTx/>
              <a:buSzPct val="100000"/>
              <a:buFont typeface="Arial" panose="020B0604020202020204" pitchFamily="34" charset="0"/>
              <a:buChar char="•"/>
              <a:defRPr/>
            </a:pPr>
            <a:r>
              <a:rPr lang="en-GB" sz="1600" dirty="0" smtClean="0">
                <a:latin typeface="Arial" panose="020B0604020202020204" pitchFamily="34" charset="0"/>
                <a:cs typeface="Arial" panose="020B0604020202020204" pitchFamily="34" charset="0"/>
              </a:rPr>
              <a:t>Additional resources now agreed across Finance, Procurement, Programme Management, Quality Improvement and Services to drive forward our Sustainability </a:t>
            </a:r>
          </a:p>
          <a:p>
            <a:pPr marL="0" indent="0">
              <a:buClrTx/>
              <a:buSzPct val="100000"/>
              <a:buNone/>
              <a:defRPr/>
            </a:pPr>
            <a:r>
              <a:rPr lang="en-GB" sz="1600" dirty="0" smtClean="0">
                <a:latin typeface="Arial" panose="020B0604020202020204" pitchFamily="34" charset="0"/>
                <a:cs typeface="Arial" panose="020B0604020202020204" pitchFamily="34" charset="0"/>
              </a:rPr>
              <a:t>     and Value Programme</a:t>
            </a:r>
          </a:p>
          <a:p>
            <a:pPr marL="0" indent="-285750">
              <a:spcBef>
                <a:spcPts val="0"/>
              </a:spcBef>
              <a:buClrTx/>
              <a:buSzPct val="100000"/>
              <a:buFont typeface="Arial" panose="020B0604020202020204" pitchFamily="34" charset="0"/>
              <a:buChar char="•"/>
              <a:defRPr/>
            </a:pPr>
            <a:endParaRPr lang="en-GB" sz="1600" dirty="0">
              <a:latin typeface="Arial" panose="020B0604020202020204" pitchFamily="34" charset="0"/>
              <a:cs typeface="Arial" panose="020B0604020202020204" pitchFamily="34" charset="0"/>
            </a:endParaRPr>
          </a:p>
          <a:p>
            <a:pPr marL="285750" indent="-285750">
              <a:buClrTx/>
              <a:buSzPct val="100000"/>
              <a:buFont typeface="Arial" panose="020B0604020202020204" pitchFamily="34" charset="0"/>
              <a:buChar char="•"/>
              <a:defRPr/>
            </a:pPr>
            <a:r>
              <a:rPr lang="en-GB" sz="1600" dirty="0" smtClean="0">
                <a:latin typeface="Arial" panose="020B0604020202020204" pitchFamily="34" charset="0"/>
                <a:cs typeface="Arial" panose="020B0604020202020204" pitchFamily="34" charset="0"/>
              </a:rPr>
              <a:t>Key areas of focus during 2023/24 (started July 2023)</a:t>
            </a:r>
          </a:p>
          <a:p>
            <a:pPr marL="0" indent="0">
              <a:buClrTx/>
              <a:buSzPct val="100000"/>
              <a:buNone/>
              <a:defRPr/>
            </a:pPr>
            <a:endParaRPr lang="en-GB" sz="1600" dirty="0" smtClean="0">
              <a:latin typeface="Arial" panose="020B0604020202020204" pitchFamily="34" charset="0"/>
              <a:cs typeface="Arial" panose="020B0604020202020204" pitchFamily="34" charset="0"/>
            </a:endParaRPr>
          </a:p>
          <a:p>
            <a:pPr marL="571500" indent="-285750">
              <a:buClrTx/>
              <a:buSzPct val="100000"/>
              <a:buFont typeface="Arial" panose="020B0604020202020204" pitchFamily="34" charset="0"/>
              <a:buChar char="•"/>
              <a:defRPr/>
            </a:pPr>
            <a:r>
              <a:rPr lang="en-GB" sz="1600" dirty="0" smtClean="0">
                <a:solidFill>
                  <a:srgbClr val="002060"/>
                </a:solidFill>
                <a:latin typeface="Arial" panose="020B0604020202020204" pitchFamily="34" charset="0"/>
                <a:cs typeface="Arial" panose="020B0604020202020204" pitchFamily="34" charset="0"/>
              </a:rPr>
              <a:t>HLD Division (including NSD services)-Business Case for SNAHFS clearly  demonstrates </a:t>
            </a:r>
            <a:r>
              <a:rPr lang="en-GB" sz="1600" dirty="0">
                <a:solidFill>
                  <a:srgbClr val="002060"/>
                </a:solidFill>
                <a:latin typeface="Arial" panose="020B0604020202020204" pitchFamily="34" charset="0"/>
                <a:cs typeface="Arial" panose="020B0604020202020204" pitchFamily="34" charset="0"/>
              </a:rPr>
              <a:t>significant historical </a:t>
            </a:r>
            <a:r>
              <a:rPr lang="en-GB" sz="1600" dirty="0" smtClean="0">
                <a:solidFill>
                  <a:srgbClr val="002060"/>
                </a:solidFill>
                <a:latin typeface="Arial" panose="020B0604020202020204" pitchFamily="34" charset="0"/>
                <a:cs typeface="Arial" panose="020B0604020202020204" pitchFamily="34" charset="0"/>
              </a:rPr>
              <a:t>underfunding </a:t>
            </a:r>
            <a:endParaRPr lang="en-GB" sz="1600" dirty="0">
              <a:solidFill>
                <a:srgbClr val="002060"/>
              </a:solidFill>
              <a:latin typeface="Arial" panose="020B0604020202020204" pitchFamily="34" charset="0"/>
              <a:cs typeface="Arial" panose="020B0604020202020204" pitchFamily="34" charset="0"/>
            </a:endParaRPr>
          </a:p>
          <a:p>
            <a:pPr marL="571500" indent="-285750">
              <a:buClrTx/>
              <a:buSzPct val="100000"/>
              <a:buFont typeface="Arial" panose="020B0604020202020204" pitchFamily="34" charset="0"/>
              <a:buChar char="•"/>
              <a:defRPr/>
            </a:pPr>
            <a:r>
              <a:rPr lang="en-GB" sz="1600" dirty="0" smtClean="0">
                <a:solidFill>
                  <a:srgbClr val="002060"/>
                </a:solidFill>
                <a:latin typeface="Arial" panose="020B0604020202020204" pitchFamily="34" charset="0"/>
                <a:cs typeface="Arial" panose="020B0604020202020204" pitchFamily="34" charset="0"/>
              </a:rPr>
              <a:t>Digital transformation initiatives e.g. 3 Year Digital Improvement Plan agreed</a:t>
            </a:r>
          </a:p>
          <a:p>
            <a:pPr marL="571500" indent="-285750">
              <a:buClrTx/>
              <a:buSzPct val="100000"/>
              <a:buFont typeface="Arial" panose="020B0604020202020204" pitchFamily="34" charset="0"/>
              <a:buChar char="•"/>
              <a:defRPr/>
            </a:pPr>
            <a:r>
              <a:rPr lang="en-GB" sz="1600" dirty="0" smtClean="0">
                <a:solidFill>
                  <a:srgbClr val="002060"/>
                </a:solidFill>
                <a:latin typeface="Arial" panose="020B0604020202020204" pitchFamily="34" charset="0"/>
                <a:cs typeface="Arial" panose="020B0604020202020204" pitchFamily="34" charset="0"/>
              </a:rPr>
              <a:t>NHS Golden Jubilee Conference Hotel Strategic Review</a:t>
            </a:r>
          </a:p>
          <a:p>
            <a:pPr marL="571500" indent="-285750">
              <a:buClrTx/>
              <a:buSzPct val="100000"/>
              <a:buFont typeface="Arial" panose="020B0604020202020204" pitchFamily="34" charset="0"/>
              <a:buChar char="•"/>
              <a:defRPr/>
            </a:pPr>
            <a:r>
              <a:rPr lang="en-GB" sz="1600" dirty="0" smtClean="0">
                <a:solidFill>
                  <a:srgbClr val="002060"/>
                </a:solidFill>
                <a:latin typeface="Arial" panose="020B0604020202020204" pitchFamily="34" charset="0"/>
                <a:cs typeface="Arial" panose="020B0604020202020204" pitchFamily="34" charset="0"/>
              </a:rPr>
              <a:t>Other Trading income – Dining, Vending and Shop</a:t>
            </a:r>
          </a:p>
          <a:p>
            <a:pPr marL="571500" indent="-285750">
              <a:buClrTx/>
              <a:buSzPct val="100000"/>
              <a:buFont typeface="Arial" panose="020B0604020202020204" pitchFamily="34" charset="0"/>
              <a:buChar char="•"/>
              <a:defRPr/>
            </a:pPr>
            <a:r>
              <a:rPr lang="en-GB" sz="1600" dirty="0" smtClean="0">
                <a:solidFill>
                  <a:srgbClr val="002060"/>
                </a:solidFill>
                <a:latin typeface="Arial" panose="020B0604020202020204" pitchFamily="34" charset="0"/>
                <a:cs typeface="Arial" panose="020B0604020202020204" pitchFamily="34" charset="0"/>
              </a:rPr>
              <a:t>Golden Jubilee Research Institute </a:t>
            </a:r>
            <a:endParaRPr lang="en-US" sz="1600" dirty="0">
              <a:solidFill>
                <a:srgbClr val="002060"/>
              </a:solidFill>
              <a:latin typeface="Arial" panose="020B0604020202020204" pitchFamily="34" charset="0"/>
              <a:cs typeface="Arial" panose="020B0604020202020204" pitchFamily="34"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2292681197"/>
              </p:ext>
            </p:extLst>
          </p:nvPr>
        </p:nvGraphicFramePr>
        <p:xfrm>
          <a:off x="344582" y="643344"/>
          <a:ext cx="6096000" cy="403027"/>
        </p:xfrm>
        <a:graphic>
          <a:graphicData uri="http://schemas.openxmlformats.org/drawingml/2006/table">
            <a:tbl>
              <a:tblPr firstRow="1" bandRow="1">
                <a:tableStyleId>{9C89DDF2-D6E7-4416-9A17-0C599F85544F}</a:tableStyleId>
              </a:tblPr>
              <a:tblGrid>
                <a:gridCol w="6096000">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Efficiencies</a:t>
                      </a:r>
                      <a:r>
                        <a:rPr lang="en-GB" sz="1800" b="1" i="0" u="none" strike="noStrike" cap="none" baseline="0" dirty="0" smtClean="0">
                          <a:solidFill>
                            <a:srgbClr val="002060"/>
                          </a:solidFill>
                          <a:latin typeface="Arial"/>
                          <a:ea typeface="Arial"/>
                          <a:cs typeface="Arial" panose="020B0604020202020204" pitchFamily="34" charset="0"/>
                          <a:sym typeface="Arial"/>
                        </a:rPr>
                        <a:t> Update at</a:t>
                      </a:r>
                      <a:r>
                        <a:rPr lang="en-GB" sz="1800" b="1" i="0" u="none" strike="noStrike" cap="none" dirty="0" smtClean="0">
                          <a:solidFill>
                            <a:srgbClr val="002060"/>
                          </a:solidFill>
                          <a:latin typeface="Arial"/>
                          <a:ea typeface="Arial"/>
                          <a:cs typeface="Arial" panose="020B0604020202020204" pitchFamily="34" charset="0"/>
                          <a:sym typeface="Arial"/>
                        </a:rPr>
                        <a:t> September 2023</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spTree>
    <p:extLst>
      <p:ext uri="{BB962C8B-B14F-4D97-AF65-F5344CB8AC3E}">
        <p14:creationId xmlns:p14="http://schemas.microsoft.com/office/powerpoint/2010/main" val="26787604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005" y="252112"/>
            <a:ext cx="6339988" cy="362055"/>
          </a:xfrm>
        </p:spPr>
        <p:txBody>
          <a:bodyPr/>
          <a:lstStyle/>
          <a:p>
            <a:r>
              <a:rPr lang="en-GB" b="1" dirty="0" smtClean="0">
                <a:solidFill>
                  <a:srgbClr val="002060"/>
                </a:solidFill>
                <a:latin typeface="+mj-lt"/>
              </a:rPr>
              <a:t>2023/24 Financia</a:t>
            </a:r>
            <a:r>
              <a:rPr lang="en-GB" b="1" dirty="0">
                <a:solidFill>
                  <a:srgbClr val="002060"/>
                </a:solidFill>
                <a:latin typeface="+mj-lt"/>
              </a:rPr>
              <a:t>l</a:t>
            </a:r>
            <a:r>
              <a:rPr lang="en-GB" b="1" dirty="0" smtClean="0">
                <a:solidFill>
                  <a:srgbClr val="002060"/>
                </a:solidFill>
                <a:latin typeface="+mj-lt"/>
              </a:rPr>
              <a:t> </a:t>
            </a:r>
            <a:r>
              <a:rPr lang="en-GB" b="1" dirty="0">
                <a:solidFill>
                  <a:srgbClr val="002060"/>
                </a:solidFill>
                <a:latin typeface="+mj-lt"/>
              </a:rPr>
              <a:t>Position </a:t>
            </a:r>
          </a:p>
        </p:txBody>
      </p:sp>
      <p:sp>
        <p:nvSpPr>
          <p:cNvPr id="3" name="Content Placeholder 2"/>
          <p:cNvSpPr>
            <a:spLocks noGrp="1"/>
          </p:cNvSpPr>
          <p:nvPr>
            <p:ph idx="1"/>
          </p:nvPr>
        </p:nvSpPr>
        <p:spPr>
          <a:xfrm>
            <a:off x="308007" y="1294414"/>
            <a:ext cx="7941188" cy="3701867"/>
          </a:xfrm>
        </p:spPr>
        <p:txBody>
          <a:bodyPr/>
          <a:lstStyle/>
          <a:p>
            <a:pPr>
              <a:buClr>
                <a:srgbClr val="002060"/>
              </a:buClr>
              <a:buFont typeface="Arial" panose="020B0604020202020204" pitchFamily="34" charset="0"/>
              <a:buChar char="•"/>
            </a:pPr>
            <a:r>
              <a:rPr lang="en-GB" sz="1800" dirty="0" smtClean="0">
                <a:solidFill>
                  <a:srgbClr val="002060"/>
                </a:solidFill>
                <a:latin typeface="+mj-lt"/>
              </a:rPr>
              <a:t>September 2023 (Month 6) will form basis of in-depth year end forecast analysis</a:t>
            </a:r>
          </a:p>
          <a:p>
            <a:pPr>
              <a:buClr>
                <a:srgbClr val="002060"/>
              </a:buClr>
              <a:buFont typeface="Arial" panose="020B0604020202020204" pitchFamily="34" charset="0"/>
              <a:buChar char="•"/>
            </a:pPr>
            <a:r>
              <a:rPr lang="en-GB" sz="1800" dirty="0" smtClean="0">
                <a:solidFill>
                  <a:srgbClr val="002060"/>
                </a:solidFill>
                <a:latin typeface="+mj-lt"/>
              </a:rPr>
              <a:t>Under </a:t>
            </a:r>
            <a:r>
              <a:rPr lang="en-GB" sz="1800" dirty="0">
                <a:solidFill>
                  <a:srgbClr val="002060"/>
                </a:solidFill>
                <a:latin typeface="+mj-lt"/>
              </a:rPr>
              <a:t>delivery of the budget savings / in-year efficiency savings to break even</a:t>
            </a:r>
          </a:p>
          <a:p>
            <a:pPr>
              <a:buClr>
                <a:srgbClr val="002060"/>
              </a:buClr>
              <a:buFont typeface="Arial" panose="020B0604020202020204" pitchFamily="34" charset="0"/>
              <a:buChar char="•"/>
            </a:pPr>
            <a:r>
              <a:rPr lang="en-GB" sz="1800" dirty="0">
                <a:solidFill>
                  <a:srgbClr val="002060"/>
                </a:solidFill>
                <a:latin typeface="+mj-lt"/>
              </a:rPr>
              <a:t>Actual </a:t>
            </a:r>
            <a:r>
              <a:rPr lang="en-GB" sz="1800" dirty="0" smtClean="0">
                <a:solidFill>
                  <a:srgbClr val="002060"/>
                </a:solidFill>
                <a:latin typeface="+mj-lt"/>
              </a:rPr>
              <a:t>income </a:t>
            </a:r>
            <a:r>
              <a:rPr lang="en-GB" sz="1800" dirty="0">
                <a:solidFill>
                  <a:srgbClr val="002060"/>
                </a:solidFill>
                <a:latin typeface="+mj-lt"/>
              </a:rPr>
              <a:t>is below budgeted expectations</a:t>
            </a:r>
          </a:p>
          <a:p>
            <a:pPr>
              <a:buClr>
                <a:srgbClr val="002060"/>
              </a:buClr>
              <a:buFont typeface="Arial" panose="020B0604020202020204" pitchFamily="34" charset="0"/>
              <a:buChar char="•"/>
            </a:pPr>
            <a:r>
              <a:rPr lang="en-GB" sz="1800" dirty="0" smtClean="0">
                <a:solidFill>
                  <a:srgbClr val="002060"/>
                </a:solidFill>
                <a:latin typeface="+mj-lt"/>
              </a:rPr>
              <a:t>Actual expenditure is above budgeted levels</a:t>
            </a:r>
          </a:p>
          <a:p>
            <a:pPr>
              <a:buClr>
                <a:srgbClr val="002060"/>
              </a:buClr>
              <a:buFont typeface="Arial" panose="020B0604020202020204" pitchFamily="34" charset="0"/>
              <a:buChar char="•"/>
            </a:pPr>
            <a:r>
              <a:rPr lang="en-GB" sz="1800" dirty="0" smtClean="0">
                <a:solidFill>
                  <a:srgbClr val="002060"/>
                </a:solidFill>
                <a:latin typeface="+mj-lt"/>
              </a:rPr>
              <a:t>Unbudgeted/ unknown expenditure items not provided for in Financial Plan</a:t>
            </a:r>
          </a:p>
          <a:p>
            <a:pPr>
              <a:buClr>
                <a:srgbClr val="002060"/>
              </a:buClr>
              <a:buFont typeface="Arial" panose="020B0604020202020204" pitchFamily="34" charset="0"/>
              <a:buChar char="•"/>
            </a:pPr>
            <a:r>
              <a:rPr lang="en-GB" sz="1800" dirty="0" smtClean="0">
                <a:solidFill>
                  <a:srgbClr val="002060"/>
                </a:solidFill>
                <a:latin typeface="+mj-lt"/>
              </a:rPr>
              <a:t>Not all Scottish Government anticipated allocations not as yet confirmed</a:t>
            </a:r>
          </a:p>
          <a:p>
            <a:pPr>
              <a:buClr>
                <a:srgbClr val="002060"/>
              </a:buClr>
              <a:buFont typeface="Arial" panose="020B0604020202020204" pitchFamily="34" charset="0"/>
              <a:buChar char="•"/>
            </a:pPr>
            <a:r>
              <a:rPr lang="en-GB" sz="1800" dirty="0" smtClean="0">
                <a:solidFill>
                  <a:srgbClr val="002060"/>
                </a:solidFill>
                <a:latin typeface="+mj-lt"/>
              </a:rPr>
              <a:t>SLAs-Income </a:t>
            </a:r>
            <a:r>
              <a:rPr lang="en-GB" sz="1800" dirty="0">
                <a:solidFill>
                  <a:srgbClr val="002060"/>
                </a:solidFill>
                <a:latin typeface="+mj-lt"/>
              </a:rPr>
              <a:t>r</a:t>
            </a:r>
            <a:r>
              <a:rPr lang="en-GB" sz="1800" dirty="0" smtClean="0">
                <a:solidFill>
                  <a:srgbClr val="002060"/>
                </a:solidFill>
                <a:latin typeface="+mj-lt"/>
              </a:rPr>
              <a:t>isks and </a:t>
            </a:r>
            <a:r>
              <a:rPr lang="en-GB" sz="1800" dirty="0">
                <a:solidFill>
                  <a:srgbClr val="002060"/>
                </a:solidFill>
                <a:latin typeface="+mj-lt"/>
              </a:rPr>
              <a:t>v</a:t>
            </a:r>
            <a:r>
              <a:rPr lang="en-GB" sz="1800" dirty="0" smtClean="0">
                <a:solidFill>
                  <a:srgbClr val="002060"/>
                </a:solidFill>
                <a:latin typeface="+mj-lt"/>
              </a:rPr>
              <a:t>olume levels achieved  against agreed plans</a:t>
            </a:r>
          </a:p>
          <a:p>
            <a:pPr marL="533400" lvl="1" indent="0">
              <a:buClr>
                <a:srgbClr val="002060"/>
              </a:buClr>
              <a:buNone/>
            </a:pPr>
            <a:endParaRPr lang="en-GB" sz="1600" b="1" dirty="0" smtClean="0">
              <a:solidFill>
                <a:srgbClr val="FF0000"/>
              </a:solidFill>
              <a:latin typeface="+mj-lt"/>
            </a:endParaRPr>
          </a:p>
          <a:p>
            <a:pPr lvl="2">
              <a:buClr>
                <a:srgbClr val="002060"/>
              </a:buClr>
              <a:buFont typeface="Arial" panose="020B0604020202020204" pitchFamily="34" charset="0"/>
              <a:buChar char="•"/>
            </a:pPr>
            <a:endParaRPr lang="en-GB" sz="1600" dirty="0">
              <a:solidFill>
                <a:srgbClr val="002060"/>
              </a:solidFill>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147067786"/>
              </p:ext>
            </p:extLst>
          </p:nvPr>
        </p:nvGraphicFramePr>
        <p:xfrm>
          <a:off x="308005" y="752777"/>
          <a:ext cx="7994747" cy="403027"/>
        </p:xfrm>
        <a:graphic>
          <a:graphicData uri="http://schemas.openxmlformats.org/drawingml/2006/table">
            <a:tbl>
              <a:tblPr firstRow="1" bandRow="1">
                <a:tableStyleId>{9C89DDF2-D6E7-4416-9A17-0C599F85544F}</a:tableStyleId>
              </a:tblPr>
              <a:tblGrid>
                <a:gridCol w="7994747">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Key</a:t>
                      </a:r>
                      <a:r>
                        <a:rPr lang="en-GB" sz="1800" b="1" i="0" u="none" strike="noStrike" cap="none" baseline="0" dirty="0" smtClean="0">
                          <a:solidFill>
                            <a:srgbClr val="002060"/>
                          </a:solidFill>
                          <a:latin typeface="Arial"/>
                          <a:ea typeface="Arial"/>
                          <a:cs typeface="Arial" panose="020B0604020202020204" pitchFamily="34" charset="0"/>
                          <a:sym typeface="Arial"/>
                        </a:rPr>
                        <a:t> Risks and Current Assumptions</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spTree>
    <p:extLst>
      <p:ext uri="{BB962C8B-B14F-4D97-AF65-F5344CB8AC3E}">
        <p14:creationId xmlns:p14="http://schemas.microsoft.com/office/powerpoint/2010/main" val="1590700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2022/23 Financial Position</a:t>
            </a:r>
            <a:endParaRPr lang="en-GB" dirty="0"/>
          </a:p>
        </p:txBody>
      </p:sp>
      <p:sp>
        <p:nvSpPr>
          <p:cNvPr id="8" name="Content Placeholder 2"/>
          <p:cNvSpPr txBox="1">
            <a:spLocks/>
          </p:cNvSpPr>
          <p:nvPr/>
        </p:nvSpPr>
        <p:spPr>
          <a:xfrm>
            <a:off x="300160" y="1346818"/>
            <a:ext cx="8168926" cy="370067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189" marR="0" lvl="0" indent="-355591" algn="l" rtl="0">
              <a:lnSpc>
                <a:spcPct val="100000"/>
              </a:lnSpc>
              <a:spcBef>
                <a:spcPts val="600"/>
              </a:spcBef>
              <a:spcAft>
                <a:spcPts val="0"/>
              </a:spcAft>
              <a:buClr>
                <a:srgbClr val="66CCFF"/>
              </a:buClr>
              <a:buSzPts val="2000"/>
              <a:buFont typeface="Lato Light"/>
              <a:buChar char="◦"/>
              <a:defRPr sz="2000" b="0" i="0" u="none" strike="noStrike" cap="none">
                <a:solidFill>
                  <a:srgbClr val="002060"/>
                </a:solidFill>
                <a:latin typeface="+mj-lt"/>
                <a:ea typeface="Lato Light"/>
                <a:cs typeface="Lato Light"/>
                <a:sym typeface="Lato Light"/>
              </a:defRPr>
            </a:lvl1pPr>
            <a:lvl2pPr marL="914377" marR="0" lvl="1"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2pPr>
            <a:lvl3pPr marL="1371566" marR="0" lvl="2"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3pPr>
            <a:lvl4pPr marL="1828754" marR="0" lvl="3"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4pPr>
            <a:lvl5pPr marL="2285943" marR="0" lvl="4"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5pPr>
            <a:lvl6pPr marL="2743131" marR="0" lvl="5"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6pPr>
            <a:lvl7pPr marL="3200320" marR="0" lvl="6"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7pPr>
            <a:lvl8pPr marL="3657509" marR="0" lvl="7"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8pPr>
            <a:lvl9pPr marL="4114697" marR="0" lvl="8" indent="-355591" algn="l" rtl="0">
              <a:lnSpc>
                <a:spcPct val="100000"/>
              </a:lnSpc>
              <a:spcBef>
                <a:spcPts val="0"/>
              </a:spcBef>
              <a:spcAft>
                <a:spcPts val="0"/>
              </a:spcAft>
              <a:buClr>
                <a:schemeClr val="accent4"/>
              </a:buClr>
              <a:buSzPts val="2000"/>
              <a:buFont typeface="Lato Light"/>
              <a:buChar char="◦"/>
              <a:defRPr sz="2000" b="0" i="0" u="none" strike="noStrike" cap="none">
                <a:solidFill>
                  <a:schemeClr val="dk1"/>
                </a:solidFill>
                <a:latin typeface="Lato Light"/>
                <a:ea typeface="Lato Light"/>
                <a:cs typeface="Lato Light"/>
                <a:sym typeface="Lato Light"/>
              </a:defRPr>
            </a:lvl9pPr>
          </a:lstStyle>
          <a:p>
            <a:pPr>
              <a:buClr>
                <a:srgbClr val="002060"/>
              </a:buClr>
              <a:buSzPct val="100000"/>
              <a:buFont typeface="Arial" panose="020B0604020202020204" pitchFamily="34" charset="0"/>
              <a:buChar char="•"/>
              <a:defRPr/>
            </a:pPr>
            <a:r>
              <a:rPr lang="en-US" sz="1800" dirty="0" smtClean="0">
                <a:latin typeface="Arial" panose="020B0604020202020204" pitchFamily="34" charset="0"/>
                <a:cs typeface="Arial" panose="020B0604020202020204" pitchFamily="34" charset="0"/>
              </a:rPr>
              <a:t>Anticipated break-even position </a:t>
            </a:r>
          </a:p>
          <a:p>
            <a:pPr marL="101598" indent="0">
              <a:spcBef>
                <a:spcPts val="0"/>
              </a:spcBef>
              <a:buClr>
                <a:srgbClr val="002060"/>
              </a:buClr>
              <a:buSzPct val="100000"/>
              <a:buNone/>
              <a:defRPr/>
            </a:pPr>
            <a:endParaRPr lang="en-US" sz="1800" dirty="0" smtClean="0">
              <a:latin typeface="Arial" panose="020B0604020202020204" pitchFamily="34" charset="0"/>
              <a:cs typeface="Arial" panose="020B0604020202020204" pitchFamily="34" charset="0"/>
            </a:endParaRPr>
          </a:p>
          <a:p>
            <a:pPr>
              <a:buClr>
                <a:srgbClr val="002060"/>
              </a:buClr>
              <a:buSzPct val="100000"/>
              <a:buFont typeface="Arial" panose="020B0604020202020204" pitchFamily="34" charset="0"/>
              <a:buChar char="•"/>
              <a:defRPr/>
            </a:pPr>
            <a:r>
              <a:rPr lang="en-US" sz="1800" dirty="0" smtClean="0">
                <a:solidFill>
                  <a:srgbClr val="002060"/>
                </a:solidFill>
                <a:latin typeface="Arial" panose="020B0604020202020204" pitchFamily="34" charset="0"/>
                <a:cs typeface="Arial" panose="020B0604020202020204" pitchFamily="34" charset="0"/>
              </a:rPr>
              <a:t>This area covers depreciation charges, annual managed expenditure items and any impairment of assets</a:t>
            </a:r>
          </a:p>
          <a:p>
            <a:pPr marL="558786" lvl="1" indent="0">
              <a:buClr>
                <a:srgbClr val="002060"/>
              </a:buClr>
              <a:buSzPct val="100000"/>
              <a:buNone/>
              <a:defRPr/>
            </a:pPr>
            <a:endParaRPr lang="en-US" sz="1600" dirty="0" smtClean="0">
              <a:solidFill>
                <a:srgbClr val="002060"/>
              </a:solidFill>
              <a:latin typeface="Arial" panose="020B0604020202020204" pitchFamily="34" charset="0"/>
              <a:cs typeface="Arial" panose="020B0604020202020204" pitchFamily="34" charset="0"/>
            </a:endParaRPr>
          </a:p>
          <a:p>
            <a:pPr eaLnBrk="0" hangingPunct="0"/>
            <a:endParaRPr lang="en-GB" sz="1600" dirty="0"/>
          </a:p>
          <a:p>
            <a:pPr marL="558786" lvl="1" indent="0">
              <a:buClr>
                <a:srgbClr val="002060"/>
              </a:buClr>
              <a:buSzPct val="100000"/>
              <a:buNone/>
              <a:defRPr/>
            </a:pPr>
            <a:endParaRPr lang="en-US" sz="1600" dirty="0" smtClean="0">
              <a:solidFill>
                <a:srgbClr val="002060"/>
              </a:solidFill>
              <a:latin typeface="Arial" panose="020B0604020202020204" pitchFamily="34" charset="0"/>
              <a:cs typeface="Arial" panose="020B0604020202020204" pitchFamily="34" charset="0"/>
            </a:endParaRPr>
          </a:p>
          <a:p>
            <a:pPr marL="558786" lvl="1" indent="0">
              <a:buClr>
                <a:srgbClr val="002060"/>
              </a:buClr>
              <a:buSzPct val="100000"/>
              <a:buNone/>
              <a:defRPr/>
            </a:pPr>
            <a:endParaRPr lang="en-US" sz="1800" dirty="0" smtClean="0">
              <a:solidFill>
                <a:srgbClr val="002060"/>
              </a:solidFill>
              <a:latin typeface="Arial" panose="020B0604020202020204" pitchFamily="34" charset="0"/>
              <a:cs typeface="Arial" panose="020B0604020202020204" pitchFamily="34" charset="0"/>
            </a:endParaRPr>
          </a:p>
          <a:p>
            <a:pPr>
              <a:buClr>
                <a:srgbClr val="002060"/>
              </a:buClr>
              <a:buSzPct val="100000"/>
              <a:buFont typeface="Arial" panose="020B0604020202020204" pitchFamily="34" charset="0"/>
              <a:buChar char="•"/>
              <a:defRPr/>
            </a:pPr>
            <a:endParaRPr lang="en-US" dirty="0" smtClean="0">
              <a:latin typeface="Arial" panose="020B0604020202020204" pitchFamily="34" charset="0"/>
              <a:cs typeface="Arial" panose="020B0604020202020204" pitchFamily="34" charset="0"/>
            </a:endParaRPr>
          </a:p>
          <a:p>
            <a:pPr marL="101598" indent="0">
              <a:buClr>
                <a:srgbClr val="002060"/>
              </a:buClr>
              <a:buSzPct val="100000"/>
              <a:buNone/>
              <a:defRPr/>
            </a:pPr>
            <a:endParaRPr lang="en-US" dirty="0">
              <a:latin typeface="Arial" panose="020B0604020202020204" pitchFamily="34" charset="0"/>
              <a:cs typeface="Arial" panose="020B0604020202020204" pitchFamily="34" charset="0"/>
            </a:endParaRPr>
          </a:p>
          <a:p>
            <a:pPr>
              <a:buClr>
                <a:srgbClr val="002060"/>
              </a:buClr>
              <a:buSzPct val="10000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558786" lvl="1" indent="0">
              <a:buSzPct val="100000"/>
              <a:buNone/>
              <a:defRPr/>
            </a:pPr>
            <a:endParaRPr lang="en-US" b="1" i="1" dirty="0" smtClean="0">
              <a:latin typeface="Arial" panose="020B0604020202020204" pitchFamily="34" charset="0"/>
              <a:cs typeface="Arial" panose="020B0604020202020204" pitchFamily="34" charset="0"/>
            </a:endParaRPr>
          </a:p>
          <a:p>
            <a:pPr marL="101598" indent="0" defTabSz="685800">
              <a:buClrTx/>
              <a:buNone/>
            </a:pPr>
            <a:endParaRPr lang="en-GB" sz="1800" b="1" dirty="0">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770285090"/>
              </p:ext>
            </p:extLst>
          </p:nvPr>
        </p:nvGraphicFramePr>
        <p:xfrm>
          <a:off x="308005" y="752777"/>
          <a:ext cx="7994747" cy="403027"/>
        </p:xfrm>
        <a:graphic>
          <a:graphicData uri="http://schemas.openxmlformats.org/drawingml/2006/table">
            <a:tbl>
              <a:tblPr firstRow="1" bandRow="1">
                <a:tableStyleId>{9C89DDF2-D6E7-4416-9A17-0C599F85544F}</a:tableStyleId>
              </a:tblPr>
              <a:tblGrid>
                <a:gridCol w="7994747">
                  <a:extLst>
                    <a:ext uri="{9D8B030D-6E8A-4147-A177-3AD203B41FA5}">
                      <a16:colId xmlns:a16="http://schemas.microsoft.com/office/drawing/2014/main" val="3995855146"/>
                    </a:ext>
                  </a:extLst>
                </a:gridCol>
              </a:tblGrid>
              <a:tr h="403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b="1" i="0" u="none" strike="noStrike" cap="none" dirty="0" smtClean="0">
                          <a:solidFill>
                            <a:srgbClr val="002060"/>
                          </a:solidFill>
                          <a:latin typeface="Arial"/>
                          <a:ea typeface="Arial"/>
                          <a:cs typeface="Arial" panose="020B0604020202020204" pitchFamily="34" charset="0"/>
                          <a:sym typeface="Arial"/>
                        </a:rPr>
                        <a:t>Non-Core</a:t>
                      </a:r>
                      <a:r>
                        <a:rPr lang="en-GB" sz="1800" b="1" i="0" u="none" strike="noStrike" cap="none" baseline="0" dirty="0" smtClean="0">
                          <a:solidFill>
                            <a:srgbClr val="002060"/>
                          </a:solidFill>
                          <a:latin typeface="Arial"/>
                          <a:ea typeface="Arial"/>
                          <a:cs typeface="Arial" panose="020B0604020202020204" pitchFamily="34" charset="0"/>
                          <a:sym typeface="Arial"/>
                        </a:rPr>
                        <a:t> Position </a:t>
                      </a:r>
                      <a:endParaRPr lang="en-GB"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spTree>
    <p:extLst>
      <p:ext uri="{BB962C8B-B14F-4D97-AF65-F5344CB8AC3E}">
        <p14:creationId xmlns:p14="http://schemas.microsoft.com/office/powerpoint/2010/main" val="2698149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160" y="140925"/>
            <a:ext cx="6184845" cy="438439"/>
          </a:xfrm>
        </p:spPr>
        <p:txBody>
          <a:bodyPr/>
          <a:lstStyle/>
          <a:p>
            <a:r>
              <a:rPr lang="en-GB" dirty="0" smtClean="0"/>
              <a:t>2022/23 Financial Position</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4894003"/>
              </p:ext>
            </p:extLst>
          </p:nvPr>
        </p:nvGraphicFramePr>
        <p:xfrm>
          <a:off x="308008" y="640080"/>
          <a:ext cx="7706440" cy="335280"/>
        </p:xfrm>
        <a:graphic>
          <a:graphicData uri="http://schemas.openxmlformats.org/drawingml/2006/table">
            <a:tbl>
              <a:tblPr firstRow="1" bandRow="1">
                <a:tableStyleId>{9C89DDF2-D6E7-4416-9A17-0C599F85544F}</a:tableStyleId>
              </a:tblPr>
              <a:tblGrid>
                <a:gridCol w="7706440">
                  <a:extLst>
                    <a:ext uri="{9D8B030D-6E8A-4147-A177-3AD203B41FA5}">
                      <a16:colId xmlns:a16="http://schemas.microsoft.com/office/drawing/2014/main" val="3995855146"/>
                    </a:ext>
                  </a:extLst>
                </a:gridCol>
              </a:tblGrid>
              <a:tr h="18914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600" b="1" i="0" u="none" strike="noStrike" cap="none" dirty="0" smtClean="0">
                          <a:solidFill>
                            <a:srgbClr val="002060"/>
                          </a:solidFill>
                          <a:latin typeface="Arial"/>
                          <a:ea typeface="Arial"/>
                          <a:cs typeface="Arial" panose="020B0604020202020204" pitchFamily="34" charset="0"/>
                          <a:sym typeface="Arial"/>
                        </a:rPr>
                        <a:t>Capital </a:t>
                      </a:r>
                      <a:endParaRPr lang="en-GB" sz="16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030609"/>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195313483"/>
              </p:ext>
            </p:extLst>
          </p:nvPr>
        </p:nvGraphicFramePr>
        <p:xfrm>
          <a:off x="308007" y="1016851"/>
          <a:ext cx="7706440" cy="2111705"/>
        </p:xfrm>
        <a:graphic>
          <a:graphicData uri="http://schemas.openxmlformats.org/drawingml/2006/table">
            <a:tbl>
              <a:tblPr firstRow="1" firstCol="1" bandRow="1">
                <a:tableStyleId>{9C89DDF2-D6E7-4416-9A17-0C599F85544F}</a:tableStyleId>
              </a:tblPr>
              <a:tblGrid>
                <a:gridCol w="3624018">
                  <a:extLst>
                    <a:ext uri="{9D8B030D-6E8A-4147-A177-3AD203B41FA5}">
                      <a16:colId xmlns:a16="http://schemas.microsoft.com/office/drawing/2014/main" val="3118967857"/>
                    </a:ext>
                  </a:extLst>
                </a:gridCol>
                <a:gridCol w="1510784">
                  <a:extLst>
                    <a:ext uri="{9D8B030D-6E8A-4147-A177-3AD203B41FA5}">
                      <a16:colId xmlns:a16="http://schemas.microsoft.com/office/drawing/2014/main" val="2300142089"/>
                    </a:ext>
                  </a:extLst>
                </a:gridCol>
                <a:gridCol w="1287090">
                  <a:extLst>
                    <a:ext uri="{9D8B030D-6E8A-4147-A177-3AD203B41FA5}">
                      <a16:colId xmlns:a16="http://schemas.microsoft.com/office/drawing/2014/main" val="998064814"/>
                    </a:ext>
                  </a:extLst>
                </a:gridCol>
                <a:gridCol w="1284548">
                  <a:extLst>
                    <a:ext uri="{9D8B030D-6E8A-4147-A177-3AD203B41FA5}">
                      <a16:colId xmlns:a16="http://schemas.microsoft.com/office/drawing/2014/main" val="3051399611"/>
                    </a:ext>
                  </a:extLst>
                </a:gridCol>
              </a:tblGrid>
              <a:tr h="359524">
                <a:tc>
                  <a:txBody>
                    <a:bodyPr/>
                    <a:lstStyle/>
                    <a:p>
                      <a:pPr>
                        <a:lnSpc>
                          <a:spcPct val="107000"/>
                        </a:lnSpc>
                        <a:spcAft>
                          <a:spcPts val="800"/>
                        </a:spcAft>
                      </a:pPr>
                      <a:r>
                        <a:rPr lang="en-GB" sz="1100" dirty="0">
                          <a:solidFill>
                            <a:srgbClr val="002060"/>
                          </a:solidFill>
                          <a:effectLst/>
                        </a:rPr>
                        <a:t>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Confirmed</a:t>
                      </a:r>
                    </a:p>
                    <a:p>
                      <a:pPr algn="ctr">
                        <a:lnSpc>
                          <a:spcPct val="107000"/>
                        </a:lnSpc>
                        <a:spcAft>
                          <a:spcPts val="0"/>
                        </a:spcAft>
                      </a:pPr>
                      <a:r>
                        <a:rPr lang="en-GB" sz="1100" dirty="0">
                          <a:solidFill>
                            <a:srgbClr val="002060"/>
                          </a:solidFill>
                          <a:effectLst/>
                        </a:rPr>
                        <a:t>Allocation</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Anticipated</a:t>
                      </a:r>
                    </a:p>
                    <a:p>
                      <a:pPr algn="ctr">
                        <a:lnSpc>
                          <a:spcPct val="107000"/>
                        </a:lnSpc>
                        <a:spcAft>
                          <a:spcPts val="0"/>
                        </a:spcAft>
                      </a:pPr>
                      <a:r>
                        <a:rPr lang="en-GB" sz="1100" dirty="0">
                          <a:solidFill>
                            <a:srgbClr val="002060"/>
                          </a:solidFill>
                          <a:effectLst/>
                        </a:rPr>
                        <a:t>Allocation</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dirty="0">
                          <a:solidFill>
                            <a:srgbClr val="002060"/>
                          </a:solidFill>
                          <a:effectLst/>
                        </a:rPr>
                        <a:t>Total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851202"/>
                  </a:ext>
                </a:extLst>
              </a:tr>
              <a:tr h="179763">
                <a:tc>
                  <a:txBody>
                    <a:bodyPr/>
                    <a:lstStyle/>
                    <a:p>
                      <a:pPr>
                        <a:lnSpc>
                          <a:spcPct val="107000"/>
                        </a:lnSpc>
                        <a:spcAft>
                          <a:spcPts val="0"/>
                        </a:spcAft>
                      </a:pPr>
                      <a:r>
                        <a:rPr lang="en-GB" sz="1100" dirty="0">
                          <a:solidFill>
                            <a:srgbClr val="002060"/>
                          </a:solidFill>
                          <a:effectLst/>
                        </a:rPr>
                        <a:t>Formula Core Capital</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£2.691m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£0</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£2.691m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3511608"/>
                  </a:ext>
                </a:extLst>
              </a:tr>
              <a:tr h="179763">
                <a:tc>
                  <a:txBody>
                    <a:bodyPr/>
                    <a:lstStyle/>
                    <a:p>
                      <a:pPr>
                        <a:lnSpc>
                          <a:spcPct val="107000"/>
                        </a:lnSpc>
                        <a:spcAft>
                          <a:spcPts val="0"/>
                        </a:spcAft>
                      </a:pPr>
                      <a:r>
                        <a:rPr lang="en-GB" sz="1100" dirty="0">
                          <a:solidFill>
                            <a:srgbClr val="002060"/>
                          </a:solidFill>
                          <a:effectLst/>
                        </a:rPr>
                        <a:t>Academy Capital</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£1.272m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£0</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£1.272m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32639702"/>
                  </a:ext>
                </a:extLst>
              </a:tr>
              <a:tr h="269441">
                <a:tc>
                  <a:txBody>
                    <a:bodyPr/>
                    <a:lstStyle/>
                    <a:p>
                      <a:pPr>
                        <a:lnSpc>
                          <a:spcPct val="107000"/>
                        </a:lnSpc>
                        <a:spcAft>
                          <a:spcPts val="0"/>
                        </a:spcAft>
                      </a:pPr>
                      <a:r>
                        <a:rPr lang="en-GB" sz="1100" dirty="0">
                          <a:solidFill>
                            <a:srgbClr val="002060"/>
                          </a:solidFill>
                          <a:effectLst/>
                        </a:rPr>
                        <a:t>National Infrastructure Board Equipment</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£0.162m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£0</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£0.162m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6427443"/>
                  </a:ext>
                </a:extLst>
              </a:tr>
              <a:tr h="179763">
                <a:tc>
                  <a:txBody>
                    <a:bodyPr/>
                    <a:lstStyle/>
                    <a:p>
                      <a:pPr>
                        <a:lnSpc>
                          <a:spcPct val="107000"/>
                        </a:lnSpc>
                        <a:spcAft>
                          <a:spcPts val="0"/>
                        </a:spcAft>
                      </a:pPr>
                      <a:r>
                        <a:rPr lang="en-GB" sz="1100" dirty="0">
                          <a:solidFill>
                            <a:srgbClr val="002060"/>
                          </a:solidFill>
                          <a:effectLst/>
                        </a:rPr>
                        <a:t>2022/23 Capital Allocation ‘returned’</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£0</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£1.887m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£1.887m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78963950"/>
                  </a:ext>
                </a:extLst>
              </a:tr>
              <a:tr h="404162">
                <a:tc>
                  <a:txBody>
                    <a:bodyPr/>
                    <a:lstStyle/>
                    <a:p>
                      <a:pPr>
                        <a:lnSpc>
                          <a:spcPct val="107000"/>
                        </a:lnSpc>
                        <a:spcAft>
                          <a:spcPts val="0"/>
                        </a:spcAft>
                      </a:pPr>
                      <a:r>
                        <a:rPr lang="en-GB" sz="1100" b="1" dirty="0">
                          <a:solidFill>
                            <a:srgbClr val="002060"/>
                          </a:solidFill>
                          <a:effectLst/>
                        </a:rPr>
                        <a:t>2023/24 agreed additional allocations (three allocations agreed with SG)</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b="1" dirty="0">
                          <a:solidFill>
                            <a:srgbClr val="002060"/>
                          </a:solidFill>
                          <a:effectLst/>
                        </a:rPr>
                        <a:t>£0</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b="1" dirty="0">
                          <a:solidFill>
                            <a:srgbClr val="002060"/>
                          </a:solidFill>
                          <a:effectLst/>
                        </a:rPr>
                        <a:t>£0.800m</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b="1" dirty="0">
                          <a:solidFill>
                            <a:srgbClr val="002060"/>
                          </a:solidFill>
                          <a:effectLst/>
                        </a:rPr>
                        <a:t>£0.800m</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21354866"/>
                  </a:ext>
                </a:extLst>
              </a:tr>
              <a:tr h="179763">
                <a:tc>
                  <a:txBody>
                    <a:bodyPr/>
                    <a:lstStyle/>
                    <a:p>
                      <a:pPr>
                        <a:lnSpc>
                          <a:spcPct val="107000"/>
                        </a:lnSpc>
                        <a:spcAft>
                          <a:spcPts val="0"/>
                        </a:spcAft>
                      </a:pPr>
                      <a:r>
                        <a:rPr lang="en-GB" sz="1100" dirty="0">
                          <a:solidFill>
                            <a:srgbClr val="002060"/>
                          </a:solidFill>
                          <a:effectLst/>
                        </a:rPr>
                        <a:t>Water Source Heat Pump</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£0</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£4.100m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£4.110m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0360289"/>
                  </a:ext>
                </a:extLst>
              </a:tr>
              <a:tr h="179763">
                <a:tc>
                  <a:txBody>
                    <a:bodyPr/>
                    <a:lstStyle/>
                    <a:p>
                      <a:pPr>
                        <a:lnSpc>
                          <a:spcPct val="107000"/>
                        </a:lnSpc>
                        <a:spcAft>
                          <a:spcPts val="0"/>
                        </a:spcAft>
                      </a:pPr>
                      <a:r>
                        <a:rPr lang="en-GB" sz="1100" dirty="0">
                          <a:solidFill>
                            <a:srgbClr val="002060"/>
                          </a:solidFill>
                          <a:effectLst/>
                        </a:rPr>
                        <a:t>Phase 2</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£0</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£23.000</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£23.000m</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88021704"/>
                  </a:ext>
                </a:extLst>
              </a:tr>
              <a:tr h="179763">
                <a:tc>
                  <a:txBody>
                    <a:bodyPr/>
                    <a:lstStyle/>
                    <a:p>
                      <a:pPr>
                        <a:lnSpc>
                          <a:spcPct val="107000"/>
                        </a:lnSpc>
                        <a:spcAft>
                          <a:spcPts val="0"/>
                        </a:spcAft>
                      </a:pPr>
                      <a:r>
                        <a:rPr lang="en-GB" sz="1100" b="1" dirty="0">
                          <a:solidFill>
                            <a:srgbClr val="002060"/>
                          </a:solidFill>
                          <a:effectLst/>
                        </a:rPr>
                        <a:t>Total</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FFCC"/>
                    </a:solidFill>
                  </a:tcPr>
                </a:tc>
                <a:tc>
                  <a:txBody>
                    <a:bodyPr/>
                    <a:lstStyle/>
                    <a:p>
                      <a:pPr algn="ctr">
                        <a:lnSpc>
                          <a:spcPct val="107000"/>
                        </a:lnSpc>
                        <a:spcAft>
                          <a:spcPts val="0"/>
                        </a:spcAft>
                      </a:pPr>
                      <a:r>
                        <a:rPr lang="en-GB" sz="1100" b="1" dirty="0">
                          <a:solidFill>
                            <a:srgbClr val="002060"/>
                          </a:solidFill>
                          <a:effectLst/>
                        </a:rPr>
                        <a:t>£4.125m</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FFCC"/>
                    </a:solidFill>
                  </a:tcPr>
                </a:tc>
                <a:tc>
                  <a:txBody>
                    <a:bodyPr/>
                    <a:lstStyle/>
                    <a:p>
                      <a:pPr algn="ctr">
                        <a:lnSpc>
                          <a:spcPct val="107000"/>
                        </a:lnSpc>
                        <a:spcAft>
                          <a:spcPts val="0"/>
                        </a:spcAft>
                      </a:pPr>
                      <a:r>
                        <a:rPr lang="en-GB" sz="1100" b="1" dirty="0">
                          <a:solidFill>
                            <a:srgbClr val="002060"/>
                          </a:solidFill>
                          <a:effectLst/>
                        </a:rPr>
                        <a:t>£29.787m</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FFCC"/>
                    </a:solidFill>
                  </a:tcPr>
                </a:tc>
                <a:tc>
                  <a:txBody>
                    <a:bodyPr/>
                    <a:lstStyle/>
                    <a:p>
                      <a:pPr algn="ctr">
                        <a:lnSpc>
                          <a:spcPct val="107000"/>
                        </a:lnSpc>
                        <a:spcAft>
                          <a:spcPts val="0"/>
                        </a:spcAft>
                      </a:pPr>
                      <a:r>
                        <a:rPr lang="en-GB" sz="1100" b="1" dirty="0">
                          <a:solidFill>
                            <a:srgbClr val="002060"/>
                          </a:solidFill>
                          <a:effectLst/>
                        </a:rPr>
                        <a:t>£33.912m</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FFCC"/>
                    </a:solidFill>
                  </a:tcPr>
                </a:tc>
                <a:extLst>
                  <a:ext uri="{0D108BD9-81ED-4DB2-BD59-A6C34878D82A}">
                    <a16:rowId xmlns:a16="http://schemas.microsoft.com/office/drawing/2014/main" val="415753066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717034767"/>
              </p:ext>
            </p:extLst>
          </p:nvPr>
        </p:nvGraphicFramePr>
        <p:xfrm>
          <a:off x="308007" y="3170049"/>
          <a:ext cx="7706440" cy="1935449"/>
        </p:xfrm>
        <a:graphic>
          <a:graphicData uri="http://schemas.openxmlformats.org/drawingml/2006/table">
            <a:tbl>
              <a:tblPr firstRow="1" firstCol="1" bandRow="1">
                <a:tableStyleId>{9C89DDF2-D6E7-4416-9A17-0C599F85544F}</a:tableStyleId>
              </a:tblPr>
              <a:tblGrid>
                <a:gridCol w="6415522">
                  <a:extLst>
                    <a:ext uri="{9D8B030D-6E8A-4147-A177-3AD203B41FA5}">
                      <a16:colId xmlns:a16="http://schemas.microsoft.com/office/drawing/2014/main" val="1306769172"/>
                    </a:ext>
                  </a:extLst>
                </a:gridCol>
                <a:gridCol w="1290918">
                  <a:extLst>
                    <a:ext uri="{9D8B030D-6E8A-4147-A177-3AD203B41FA5}">
                      <a16:colId xmlns:a16="http://schemas.microsoft.com/office/drawing/2014/main" val="4111350518"/>
                    </a:ext>
                  </a:extLst>
                </a:gridCol>
              </a:tblGrid>
              <a:tr h="286345">
                <a:tc>
                  <a:txBody>
                    <a:bodyPr/>
                    <a:lstStyle/>
                    <a:p>
                      <a:pPr>
                        <a:lnSpc>
                          <a:spcPct val="107000"/>
                        </a:lnSpc>
                        <a:spcAft>
                          <a:spcPts val="0"/>
                        </a:spcAft>
                      </a:pPr>
                      <a:r>
                        <a:rPr lang="en-GB" sz="1100" dirty="0">
                          <a:solidFill>
                            <a:srgbClr val="002060"/>
                          </a:solidFill>
                          <a:effectLst/>
                        </a:rPr>
                        <a:t>Category</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Capital Plan V1</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581783"/>
                  </a:ext>
                </a:extLst>
              </a:tr>
              <a:tr h="172221">
                <a:tc>
                  <a:txBody>
                    <a:bodyPr/>
                    <a:lstStyle/>
                    <a:p>
                      <a:pPr>
                        <a:lnSpc>
                          <a:spcPct val="107000"/>
                        </a:lnSpc>
                        <a:spcAft>
                          <a:spcPts val="0"/>
                        </a:spcAft>
                      </a:pPr>
                      <a:r>
                        <a:rPr lang="en-GB" sz="1100" dirty="0">
                          <a:solidFill>
                            <a:srgbClr val="002060"/>
                          </a:solidFill>
                          <a:effectLst/>
                        </a:rPr>
                        <a:t>1.Estates (Inc. Hotel and Academy)</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5,223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35738629"/>
                  </a:ext>
                </a:extLst>
              </a:tr>
              <a:tr h="172221">
                <a:tc>
                  <a:txBody>
                    <a:bodyPr/>
                    <a:lstStyle/>
                    <a:p>
                      <a:pPr>
                        <a:lnSpc>
                          <a:spcPct val="107000"/>
                        </a:lnSpc>
                        <a:spcAft>
                          <a:spcPts val="0"/>
                        </a:spcAft>
                      </a:pPr>
                      <a:r>
                        <a:rPr lang="en-GB" sz="1100" dirty="0">
                          <a:solidFill>
                            <a:srgbClr val="002060"/>
                          </a:solidFill>
                          <a:effectLst/>
                        </a:rPr>
                        <a:t>2.Medical Equipment (Inc. Academy)</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509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97025589"/>
                  </a:ext>
                </a:extLst>
              </a:tr>
              <a:tr h="172221">
                <a:tc>
                  <a:txBody>
                    <a:bodyPr/>
                    <a:lstStyle/>
                    <a:p>
                      <a:pPr>
                        <a:lnSpc>
                          <a:spcPct val="107000"/>
                        </a:lnSpc>
                        <a:spcAft>
                          <a:spcPts val="0"/>
                        </a:spcAft>
                      </a:pPr>
                      <a:r>
                        <a:rPr lang="en-GB" sz="1100" dirty="0">
                          <a:solidFill>
                            <a:srgbClr val="002060"/>
                          </a:solidFill>
                          <a:effectLst/>
                        </a:rPr>
                        <a:t>3.Information Management &amp; Technology (IM&amp;T)</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626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71962597"/>
                  </a:ext>
                </a:extLst>
              </a:tr>
              <a:tr h="221167">
                <a:tc>
                  <a:txBody>
                    <a:bodyPr/>
                    <a:lstStyle/>
                    <a:p>
                      <a:pPr>
                        <a:lnSpc>
                          <a:spcPct val="107000"/>
                        </a:lnSpc>
                        <a:spcAft>
                          <a:spcPts val="0"/>
                        </a:spcAft>
                      </a:pPr>
                      <a:r>
                        <a:rPr lang="en-GB" sz="1100" dirty="0">
                          <a:solidFill>
                            <a:srgbClr val="002060"/>
                          </a:solidFill>
                          <a:effectLst/>
                        </a:rPr>
                        <a:t>4.National Infrastructure Board Projects-Medical Equipment</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162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24881542"/>
                  </a:ext>
                </a:extLst>
              </a:tr>
              <a:tr h="172221">
                <a:tc>
                  <a:txBody>
                    <a:bodyPr/>
                    <a:lstStyle/>
                    <a:p>
                      <a:pPr>
                        <a:lnSpc>
                          <a:spcPct val="107000"/>
                        </a:lnSpc>
                        <a:spcAft>
                          <a:spcPts val="0"/>
                        </a:spcAft>
                      </a:pPr>
                      <a:r>
                        <a:rPr lang="en-GB" sz="1100" dirty="0">
                          <a:solidFill>
                            <a:srgbClr val="002060"/>
                          </a:solidFill>
                          <a:effectLst/>
                        </a:rPr>
                        <a:t>5. Plant &amp; Machinery-Trolleys / Washing -Dryers</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292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42320112"/>
                  </a:ext>
                </a:extLst>
              </a:tr>
              <a:tr h="172221">
                <a:tc>
                  <a:txBody>
                    <a:bodyPr/>
                    <a:lstStyle/>
                    <a:p>
                      <a:pPr>
                        <a:lnSpc>
                          <a:spcPct val="107000"/>
                        </a:lnSpc>
                        <a:spcAft>
                          <a:spcPts val="0"/>
                        </a:spcAft>
                      </a:pPr>
                      <a:r>
                        <a:rPr lang="en-GB" sz="1100" dirty="0">
                          <a:solidFill>
                            <a:srgbClr val="002060"/>
                          </a:solidFill>
                          <a:effectLst/>
                        </a:rPr>
                        <a:t>Total Core Capital</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6,812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44766510"/>
                  </a:ext>
                </a:extLst>
              </a:tr>
              <a:tr h="172221">
                <a:tc>
                  <a:txBody>
                    <a:bodyPr/>
                    <a:lstStyle/>
                    <a:p>
                      <a:pPr>
                        <a:lnSpc>
                          <a:spcPct val="107000"/>
                        </a:lnSpc>
                        <a:spcAft>
                          <a:spcPts val="0"/>
                        </a:spcAft>
                      </a:pPr>
                      <a:r>
                        <a:rPr lang="en-GB" sz="1100" dirty="0">
                          <a:solidFill>
                            <a:srgbClr val="002060"/>
                          </a:solidFill>
                          <a:effectLst/>
                        </a:rPr>
                        <a:t>6.Phase 2 Expansion</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23,000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90093480"/>
                  </a:ext>
                </a:extLst>
              </a:tr>
              <a:tr h="172221">
                <a:tc>
                  <a:txBody>
                    <a:bodyPr/>
                    <a:lstStyle/>
                    <a:p>
                      <a:pPr>
                        <a:lnSpc>
                          <a:spcPct val="107000"/>
                        </a:lnSpc>
                        <a:spcAft>
                          <a:spcPts val="0"/>
                        </a:spcAft>
                      </a:pPr>
                      <a:r>
                        <a:rPr lang="en-GB" sz="1100" dirty="0">
                          <a:solidFill>
                            <a:srgbClr val="002060"/>
                          </a:solidFill>
                          <a:effectLst/>
                        </a:rPr>
                        <a:t>7.Water Source Heat Pump</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dirty="0">
                          <a:solidFill>
                            <a:srgbClr val="002060"/>
                          </a:solidFill>
                          <a:effectLst/>
                        </a:rPr>
                        <a:t>4,100 </a:t>
                      </a:r>
                      <a:endParaRPr lang="en-GB"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5511619"/>
                  </a:ext>
                </a:extLst>
              </a:tr>
              <a:tr h="172221">
                <a:tc>
                  <a:txBody>
                    <a:bodyPr/>
                    <a:lstStyle/>
                    <a:p>
                      <a:pPr>
                        <a:lnSpc>
                          <a:spcPct val="107000"/>
                        </a:lnSpc>
                        <a:spcAft>
                          <a:spcPts val="0"/>
                        </a:spcAft>
                      </a:pPr>
                      <a:r>
                        <a:rPr lang="en-GB" sz="1100" b="1" dirty="0">
                          <a:solidFill>
                            <a:srgbClr val="002060"/>
                          </a:solidFill>
                          <a:effectLst/>
                        </a:rPr>
                        <a:t>Total </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FFCC"/>
                    </a:solidFill>
                  </a:tcPr>
                </a:tc>
                <a:tc>
                  <a:txBody>
                    <a:bodyPr/>
                    <a:lstStyle/>
                    <a:p>
                      <a:pPr algn="ctr">
                        <a:lnSpc>
                          <a:spcPct val="107000"/>
                        </a:lnSpc>
                        <a:spcAft>
                          <a:spcPts val="0"/>
                        </a:spcAft>
                      </a:pPr>
                      <a:r>
                        <a:rPr lang="en-GB" sz="1100" b="1" dirty="0">
                          <a:solidFill>
                            <a:srgbClr val="002060"/>
                          </a:solidFill>
                          <a:effectLst/>
                        </a:rPr>
                        <a:t>33,912 </a:t>
                      </a:r>
                      <a:endParaRPr lang="en-GB"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FFCC"/>
                    </a:solidFill>
                  </a:tcPr>
                </a:tc>
                <a:extLst>
                  <a:ext uri="{0D108BD9-81ED-4DB2-BD59-A6C34878D82A}">
                    <a16:rowId xmlns:a16="http://schemas.microsoft.com/office/drawing/2014/main" val="610246006"/>
                  </a:ext>
                </a:extLst>
              </a:tr>
            </a:tbl>
          </a:graphicData>
        </a:graphic>
      </p:graphicFrame>
    </p:spTree>
    <p:extLst>
      <p:ext uri="{BB962C8B-B14F-4D97-AF65-F5344CB8AC3E}">
        <p14:creationId xmlns:p14="http://schemas.microsoft.com/office/powerpoint/2010/main" val="841261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2" name="Title 1"/>
          <p:cNvSpPr>
            <a:spLocks noGrp="1"/>
          </p:cNvSpPr>
          <p:nvPr>
            <p:ph type="ctrTitle"/>
          </p:nvPr>
        </p:nvSpPr>
        <p:spPr>
          <a:xfrm>
            <a:off x="285293" y="295134"/>
            <a:ext cx="7238251" cy="1159800"/>
          </a:xfrm>
        </p:spPr>
        <p:txBody>
          <a:bodyPr/>
          <a:lstStyle/>
          <a:p>
            <a:r>
              <a:rPr lang="en-GB" sz="4000" dirty="0" smtClean="0"/>
              <a:t>Presentation</a:t>
            </a:r>
            <a:br>
              <a:rPr lang="en-GB" sz="4000" dirty="0" smtClean="0"/>
            </a:br>
            <a:endParaRPr lang="en-GB" sz="4000" dirty="0"/>
          </a:p>
        </p:txBody>
      </p:sp>
      <p:sp>
        <p:nvSpPr>
          <p:cNvPr id="3" name="Subtitle 2"/>
          <p:cNvSpPr>
            <a:spLocks noGrp="1"/>
          </p:cNvSpPr>
          <p:nvPr>
            <p:ph type="subTitle" idx="1"/>
          </p:nvPr>
        </p:nvSpPr>
        <p:spPr>
          <a:xfrm>
            <a:off x="285293" y="1068279"/>
            <a:ext cx="8043324" cy="3151023"/>
          </a:xfrm>
        </p:spPr>
        <p:txBody>
          <a:bodyPr/>
          <a:lstStyle/>
          <a:p>
            <a:pPr lvl="0"/>
            <a:r>
              <a:rPr lang="en-GB" sz="2200" b="1" dirty="0" smtClean="0"/>
              <a:t>Decision</a:t>
            </a:r>
            <a:r>
              <a:rPr lang="en-GB" sz="2200" dirty="0" smtClean="0"/>
              <a:t> </a:t>
            </a:r>
            <a:endParaRPr lang="en-GB" sz="2200" b="1" dirty="0"/>
          </a:p>
          <a:p>
            <a:r>
              <a:rPr lang="en-GB" sz="2200" dirty="0"/>
              <a:t> </a:t>
            </a:r>
            <a:endParaRPr lang="en-GB" sz="2200" b="1" dirty="0"/>
          </a:p>
          <a:p>
            <a:pPr lvl="0"/>
            <a:r>
              <a:rPr lang="en-GB" sz="2200" dirty="0" smtClean="0"/>
              <a:t>Approve </a:t>
            </a:r>
            <a:r>
              <a:rPr lang="en-GB" sz="2200" dirty="0"/>
              <a:t>the Summary Financial Report as at </a:t>
            </a:r>
            <a:r>
              <a:rPr lang="en-GB" sz="2200" dirty="0" smtClean="0"/>
              <a:t>30 September</a:t>
            </a:r>
          </a:p>
          <a:p>
            <a:pPr lvl="0"/>
            <a:r>
              <a:rPr lang="en-GB" sz="2200" dirty="0" smtClean="0"/>
              <a:t>2023 </a:t>
            </a:r>
            <a:r>
              <a:rPr lang="en-GB" sz="2200" dirty="0"/>
              <a:t>(Month </a:t>
            </a:r>
            <a:r>
              <a:rPr lang="en-GB" sz="2200" dirty="0" smtClean="0"/>
              <a:t>6)</a:t>
            </a:r>
            <a:endParaRPr lang="en-GB" sz="2200" b="1" dirty="0"/>
          </a:p>
          <a:p>
            <a:endParaRPr lang="en-US" altLang="en-US" dirty="0" smtClean="0"/>
          </a:p>
          <a:p>
            <a:r>
              <a:rPr lang="en-US" altLang="en-US" sz="2800" dirty="0" smtClean="0"/>
              <a:t>Questions</a:t>
            </a:r>
            <a:r>
              <a:rPr lang="en-US" altLang="en-US" sz="2000" dirty="0" smtClean="0"/>
              <a:t> ? </a:t>
            </a:r>
          </a:p>
          <a:p>
            <a:endParaRPr lang="en-US" altLang="en-US" dirty="0" smtClean="0"/>
          </a:p>
          <a:p>
            <a:endParaRPr lang="en-US" altLang="en-US" dirty="0"/>
          </a:p>
          <a:p>
            <a:endParaRPr lang="en-GB" dirty="0"/>
          </a:p>
        </p:txBody>
      </p:sp>
    </p:spTree>
    <p:extLst>
      <p:ext uri="{BB962C8B-B14F-4D97-AF65-F5344CB8AC3E}">
        <p14:creationId xmlns:p14="http://schemas.microsoft.com/office/powerpoint/2010/main" val="1889244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Silvia template">
  <a:themeElements>
    <a:clrScheme name="Custom 347">
      <a:dk1>
        <a:srgbClr val="222222"/>
      </a:dk1>
      <a:lt1>
        <a:srgbClr val="FFFFFF"/>
      </a:lt1>
      <a:dk2>
        <a:srgbClr val="111111"/>
      </a:dk2>
      <a:lt2>
        <a:srgbClr val="E7E4DF"/>
      </a:lt2>
      <a:accent1>
        <a:srgbClr val="F20122"/>
      </a:accent1>
      <a:accent2>
        <a:srgbClr val="CA0000"/>
      </a:accent2>
      <a:accent3>
        <a:srgbClr val="FF6A00"/>
      </a:accent3>
      <a:accent4>
        <a:srgbClr val="FF9F00"/>
      </a:accent4>
      <a:accent5>
        <a:srgbClr val="999999"/>
      </a:accent5>
      <a:accent6>
        <a:srgbClr val="D9D9D9"/>
      </a:accent6>
      <a:hlink>
        <a:srgbClr val="F20122"/>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3415F7C2F9D1448A2B16A2FC211B14" ma:contentTypeVersion="14" ma:contentTypeDescription="Create a new document." ma:contentTypeScope="" ma:versionID="d6d8f37f89dffe8319c89645a4d95918">
  <xsd:schema xmlns:xsd="http://www.w3.org/2001/XMLSchema" xmlns:xs="http://www.w3.org/2001/XMLSchema" xmlns:p="http://schemas.microsoft.com/office/2006/metadata/properties" xmlns:ns3="00bb3a5e-402d-49f1-8819-0c5909c4f47c" xmlns:ns4="00e2d715-7a53-419b-b55f-b31bcc50b7f7" targetNamespace="http://schemas.microsoft.com/office/2006/metadata/properties" ma:root="true" ma:fieldsID="3c868d7e8bd1933032ed364a0220c04e" ns3:_="" ns4:_="">
    <xsd:import namespace="00bb3a5e-402d-49f1-8819-0c5909c4f47c"/>
    <xsd:import namespace="00e2d715-7a53-419b-b55f-b31bcc50b7f7"/>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ObjectDetectorVersion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bb3a5e-402d-49f1-8819-0c5909c4f4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e2d715-7a53-419b-b55f-b31bcc50b7f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00bb3a5e-402d-49f1-8819-0c5909c4f47c" xsi:nil="true"/>
  </documentManagement>
</p:properties>
</file>

<file path=customXml/itemProps1.xml><?xml version="1.0" encoding="utf-8"?>
<ds:datastoreItem xmlns:ds="http://schemas.openxmlformats.org/officeDocument/2006/customXml" ds:itemID="{9092F86A-FAD3-4309-BC84-3566CBCE33C5}">
  <ds:schemaRefs>
    <ds:schemaRef ds:uri="http://schemas.microsoft.com/sharepoint/v3/contenttype/forms"/>
  </ds:schemaRefs>
</ds:datastoreItem>
</file>

<file path=customXml/itemProps2.xml><?xml version="1.0" encoding="utf-8"?>
<ds:datastoreItem xmlns:ds="http://schemas.openxmlformats.org/officeDocument/2006/customXml" ds:itemID="{0D317CB3-4910-439E-A9F3-97A33D61A2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bb3a5e-402d-49f1-8819-0c5909c4f47c"/>
    <ds:schemaRef ds:uri="00e2d715-7a53-419b-b55f-b31bcc50b7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E3F39D-37D4-4D34-B2F1-49C9DD5CD883}">
  <ds:schemaRefs>
    <ds:schemaRef ds:uri="http://schemas.microsoft.com/office/2006/documentManagement/types"/>
    <ds:schemaRef ds:uri="00bb3a5e-402d-49f1-8819-0c5909c4f47c"/>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00e2d715-7a53-419b-b55f-b31bcc50b7f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TM04033923[[fn=Depth]]</Template>
  <TotalTime>3634</TotalTime>
  <Words>1467</Words>
  <Application>Microsoft Office PowerPoint</Application>
  <PresentationFormat>On-screen Show (16:9)</PresentationFormat>
  <Paragraphs>464</Paragraphs>
  <Slides>15</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Calibri</vt:lpstr>
      <vt:lpstr>Wingdings</vt:lpstr>
      <vt:lpstr>Lato Black</vt:lpstr>
      <vt:lpstr>Times New Roman</vt:lpstr>
      <vt:lpstr>Lato Light</vt:lpstr>
      <vt:lpstr>Courier New</vt:lpstr>
      <vt:lpstr>Georgia</vt:lpstr>
      <vt:lpstr>Symbol</vt:lpstr>
      <vt:lpstr>Arial</vt:lpstr>
      <vt:lpstr>Silvia template</vt:lpstr>
      <vt:lpstr>Presentation </vt:lpstr>
      <vt:lpstr>2023/24 Financial Position</vt:lpstr>
      <vt:lpstr>2023/24 Financial Position</vt:lpstr>
      <vt:lpstr>2023/24 Financial Position – Month 6</vt:lpstr>
      <vt:lpstr>2023/24 Financial Position</vt:lpstr>
      <vt:lpstr>2023/24 Financial Position</vt:lpstr>
      <vt:lpstr>2023/24 Financial Position</vt:lpstr>
      <vt:lpstr>2023/24 Financial Position</vt:lpstr>
      <vt:lpstr>2023/24 Financial Position</vt:lpstr>
      <vt:lpstr>2023/24 Financial Position</vt:lpstr>
      <vt:lpstr>2023/24 Financial Position</vt:lpstr>
      <vt:lpstr>2023/24 Financial Position </vt:lpstr>
      <vt:lpstr>2022/23 Financial Position</vt:lpstr>
      <vt:lpstr>2022/23 Financial Position</vt:lpstr>
      <vt:lpstr>Presentation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Karen Ackland</dc:creator>
  <cp:lastModifiedBy>Shannon Simpson (NHS GOLDEN JUBILEE)</cp:lastModifiedBy>
  <cp:revision>193</cp:revision>
  <dcterms:modified xsi:type="dcterms:W3CDTF">2023-11-30T16:33:32Z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0x010100CE3415F7C2F9D1448A2B16A2FC211B14</vt:lpwstr>
  </property>
</Properties>
</file>