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11" r:id="rId3"/>
    <p:sldId id="310" r:id="rId4"/>
    <p:sldId id="313" r:id="rId5"/>
    <p:sldId id="326" r:id="rId6"/>
    <p:sldId id="324" r:id="rId7"/>
    <p:sldId id="327" r:id="rId8"/>
    <p:sldId id="304" r:id="rId9"/>
    <p:sldId id="308" r:id="rId10"/>
    <p:sldId id="309" r:id="rId11"/>
    <p:sldId id="320" r:id="rId12"/>
  </p:sldIdLst>
  <p:sldSz cx="9144000" cy="5143500" type="screen16x9"/>
  <p:notesSz cx="6858000" cy="9144000"/>
  <p:embeddedFontLst>
    <p:embeddedFont>
      <p:font typeface="Lato Black" panose="020B0604020202020204" charset="0"/>
      <p:bold r:id="rId15"/>
      <p:boldItalic r:id="rId16"/>
    </p:embeddedFont>
    <p:embeddedFont>
      <p:font typeface="Lato Light" panose="020B060402020202020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99CCFF"/>
    <a:srgbClr val="CCE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89DDF2-D6E7-4416-9A17-0C599F85544F}">
  <a:tblStyle styleId="{9C89DDF2-D6E7-4416-9A17-0C599F85544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88" autoAdjust="0"/>
    <p:restoredTop sz="94660"/>
  </p:normalViewPr>
  <p:slideViewPr>
    <p:cSldViewPr snapToGrid="0">
      <p:cViewPr varScale="1">
        <p:scale>
          <a:sx n="146" d="100"/>
          <a:sy n="146" d="100"/>
        </p:scale>
        <p:origin x="12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9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F5E96-7F9C-40A2-B1E7-5E2AD0749087}" type="datetimeFigureOut">
              <a:rPr lang="en-GB" smtClean="0"/>
              <a:t>18/07/2023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4BD35-EA12-4AA5-B727-548B065725F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950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0871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15" y="2917255"/>
            <a:ext cx="9140444" cy="2224977"/>
          </a:xfrm>
          <a:custGeom>
            <a:avLst/>
            <a:gdLst/>
            <a:ahLst/>
            <a:cxnLst/>
            <a:rect l="l" t="t" r="r" b="b"/>
            <a:pathLst>
              <a:path w="3860800" h="939800" extrusionOk="0">
                <a:moveTo>
                  <a:pt x="1304290" y="494030"/>
                </a:moveTo>
                <a:cubicBezTo>
                  <a:pt x="857250" y="494030"/>
                  <a:pt x="421005" y="451485"/>
                  <a:pt x="0" y="370840"/>
                </a:cubicBezTo>
                <a:lnTo>
                  <a:pt x="0" y="942340"/>
                </a:lnTo>
                <a:lnTo>
                  <a:pt x="3864610" y="942340"/>
                </a:lnTo>
                <a:lnTo>
                  <a:pt x="3864610" y="0"/>
                </a:lnTo>
                <a:cubicBezTo>
                  <a:pt x="3082290" y="317500"/>
                  <a:pt x="2216150" y="494030"/>
                  <a:pt x="1304290" y="494030"/>
                </a:cubicBezTo>
                <a:close/>
              </a:path>
            </a:pathLst>
          </a:custGeom>
          <a:gradFill>
            <a:gsLst>
              <a:gs pos="0">
                <a:srgbClr val="00B0F0">
                  <a:alpha val="20000"/>
                </a:srgbClr>
              </a:gs>
              <a:gs pos="100000">
                <a:srgbClr val="0070C0">
                  <a:alpha val="200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"/>
          <p:cNvSpPr/>
          <p:nvPr/>
        </p:nvSpPr>
        <p:spPr>
          <a:xfrm>
            <a:off x="15" y="1926312"/>
            <a:ext cx="9140444" cy="3217196"/>
          </a:xfrm>
          <a:custGeom>
            <a:avLst/>
            <a:gdLst/>
            <a:ahLst/>
            <a:cxnLst/>
            <a:rect l="l" t="t" r="r" b="b"/>
            <a:pathLst>
              <a:path w="3860800" h="1358900" extrusionOk="0">
                <a:moveTo>
                  <a:pt x="175260" y="1096010"/>
                </a:moveTo>
                <a:cubicBezTo>
                  <a:pt x="116840" y="1096010"/>
                  <a:pt x="58420" y="1095375"/>
                  <a:pt x="0" y="1094105"/>
                </a:cubicBezTo>
                <a:lnTo>
                  <a:pt x="0" y="1360805"/>
                </a:lnTo>
                <a:lnTo>
                  <a:pt x="3864610" y="1360805"/>
                </a:lnTo>
                <a:lnTo>
                  <a:pt x="3864610" y="0"/>
                </a:lnTo>
                <a:cubicBezTo>
                  <a:pt x="2827655" y="689610"/>
                  <a:pt x="1553210" y="1096010"/>
                  <a:pt x="175260" y="1096010"/>
                </a:cubicBezTo>
                <a:close/>
              </a:path>
            </a:pathLst>
          </a:custGeom>
          <a:gradFill>
            <a:gsLst>
              <a:gs pos="0">
                <a:srgbClr val="99CCFF">
                  <a:alpha val="30000"/>
                </a:srgbClr>
              </a:gs>
              <a:gs pos="100000">
                <a:srgbClr val="002060">
                  <a:alpha val="40000"/>
                </a:srgbClr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1519" y="3413477"/>
            <a:ext cx="9140444" cy="1728867"/>
          </a:xfrm>
          <a:custGeom>
            <a:avLst/>
            <a:gdLst/>
            <a:ahLst/>
            <a:cxnLst/>
            <a:rect l="l" t="t" r="r" b="b"/>
            <a:pathLst>
              <a:path w="3860800" h="730250" extrusionOk="0">
                <a:moveTo>
                  <a:pt x="2672715" y="539750"/>
                </a:moveTo>
                <a:cubicBezTo>
                  <a:pt x="1717040" y="539750"/>
                  <a:pt x="811530" y="346075"/>
                  <a:pt x="0" y="0"/>
                </a:cubicBezTo>
                <a:lnTo>
                  <a:pt x="0" y="732790"/>
                </a:lnTo>
                <a:lnTo>
                  <a:pt x="3863975" y="732790"/>
                </a:lnTo>
                <a:lnTo>
                  <a:pt x="3863975" y="437515"/>
                </a:lnTo>
                <a:cubicBezTo>
                  <a:pt x="3477895" y="504190"/>
                  <a:pt x="3079750" y="539750"/>
                  <a:pt x="2672715" y="539750"/>
                </a:cubicBezTo>
                <a:close/>
              </a:path>
            </a:pathLst>
          </a:custGeom>
          <a:gradFill>
            <a:gsLst>
              <a:gs pos="0">
                <a:srgbClr val="99CCFF">
                  <a:alpha val="50000"/>
                </a:srgbClr>
              </a:gs>
              <a:gs pos="100000">
                <a:srgbClr val="0070C0">
                  <a:alpha val="700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3"/>
          <p:cNvSpPr txBox="1">
            <a:spLocks noGrp="1"/>
          </p:cNvSpPr>
          <p:nvPr>
            <p:ph type="ctrTitle"/>
          </p:nvPr>
        </p:nvSpPr>
        <p:spPr>
          <a:xfrm>
            <a:off x="1034301" y="1583350"/>
            <a:ext cx="63429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>
                <a:solidFill>
                  <a:srgbClr val="002060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1034301" y="2840052"/>
            <a:ext cx="63429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>
                <a:solidFill>
                  <a:srgbClr val="002060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9pPr>
          </a:lstStyle>
          <a:p>
            <a:endParaRPr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709" y="221457"/>
            <a:ext cx="1059359" cy="7334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userDrawn="1">
  <p:cSld name="TITLE_AND_TWO_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737851" y="517526"/>
            <a:ext cx="6034500" cy="438439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rgbClr val="002060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 dirty="0"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737851" y="1240173"/>
            <a:ext cx="6034500" cy="293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189" lvl="0" indent="-355591" rtl="0">
              <a:spcBef>
                <a:spcPts val="600"/>
              </a:spcBef>
              <a:spcAft>
                <a:spcPts val="0"/>
              </a:spcAft>
              <a:buClr>
                <a:srgbClr val="66CCFF"/>
              </a:buClr>
              <a:buSzPts val="2000"/>
              <a:buChar char="◦"/>
              <a:defRPr sz="2000">
                <a:solidFill>
                  <a:srgbClr val="002060"/>
                </a:solidFill>
                <a:latin typeface="+mj-lt"/>
              </a:defRPr>
            </a:lvl1pPr>
            <a:lvl2pPr marL="914377" lvl="1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566" lvl="2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3pPr>
            <a:lvl4pPr marL="1828754" lvl="3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4pPr>
            <a:lvl5pPr marL="2285943" lvl="4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5pPr>
            <a:lvl6pPr marL="2743131" lvl="5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6pPr>
            <a:lvl7pPr marL="3200320" lvl="6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7pPr>
            <a:lvl8pPr marL="3657509" lvl="7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8pPr>
            <a:lvl9pPr marL="4114697" lvl="8" indent="-355591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9pPr>
          </a:lstStyle>
          <a:p>
            <a:endParaRPr dirty="0"/>
          </a:p>
        </p:txBody>
      </p:sp>
      <p:grpSp>
        <p:nvGrpSpPr>
          <p:cNvPr id="10" name="Google Shape;29;p4"/>
          <p:cNvGrpSpPr/>
          <p:nvPr userDrawn="1"/>
        </p:nvGrpSpPr>
        <p:grpSpPr>
          <a:xfrm rot="16200000" flipH="1">
            <a:off x="5508144" y="1530417"/>
            <a:ext cx="5154243" cy="2093411"/>
            <a:chOff x="187960" y="1453515"/>
            <a:chExt cx="3861435" cy="1568450"/>
          </a:xfrm>
        </p:grpSpPr>
        <p:sp>
          <p:nvSpPr>
            <p:cNvPr id="11" name="Google Shape;30;p4"/>
            <p:cNvSpPr/>
            <p:nvPr/>
          </p:nvSpPr>
          <p:spPr>
            <a:xfrm>
              <a:off x="187960" y="1453515"/>
              <a:ext cx="3860800" cy="1568450"/>
            </a:xfrm>
            <a:custGeom>
              <a:avLst/>
              <a:gdLst/>
              <a:ahLst/>
              <a:cxnLst/>
              <a:rect l="l" t="t" r="r" b="b"/>
              <a:pathLst>
                <a:path w="3860800" h="1568450" extrusionOk="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20000"/>
                  </a:srgbClr>
                </a:gs>
                <a:gs pos="100000">
                  <a:srgbClr val="99CCFF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2" name="Google Shape;31;p4"/>
            <p:cNvSpPr/>
            <p:nvPr/>
          </p:nvSpPr>
          <p:spPr>
            <a:xfrm>
              <a:off x="187960" y="2182495"/>
              <a:ext cx="3860800" cy="838200"/>
            </a:xfrm>
            <a:custGeom>
              <a:avLst/>
              <a:gdLst/>
              <a:ahLst/>
              <a:cxnLst/>
              <a:rect l="l" t="t" r="r" b="b"/>
              <a:pathLst>
                <a:path w="3860800" h="838200" extrusionOk="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66CCFF">
                    <a:alpha val="80000"/>
                  </a:srgbClr>
                </a:gs>
                <a:gs pos="100000">
                  <a:srgbClr val="002060">
                    <a:alpha val="94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3" name="Google Shape;32;p4"/>
            <p:cNvSpPr/>
            <p:nvPr/>
          </p:nvSpPr>
          <p:spPr>
            <a:xfrm>
              <a:off x="188595" y="1819275"/>
              <a:ext cx="3860800" cy="1200150"/>
            </a:xfrm>
            <a:custGeom>
              <a:avLst/>
              <a:gdLst/>
              <a:ahLst/>
              <a:cxnLst/>
              <a:rect l="l" t="t" r="r" b="b"/>
              <a:pathLst>
                <a:path w="3860800" h="1200150" extrusionOk="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0070C0">
                    <a:alpha val="20000"/>
                  </a:srgbClr>
                </a:gs>
                <a:gs pos="100000">
                  <a:srgbClr val="00206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717" y="132445"/>
            <a:ext cx="613568" cy="424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9542-7E60-4C8C-B5A2-B986AD57E4B6}" type="datetimeFigureOut">
              <a:rPr lang="en-GB" smtClean="0"/>
              <a:t>18/07/2023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802A-74C3-4485-9A74-F06789A6C1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6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37851" y="517525"/>
            <a:ext cx="6034500" cy="7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37851" y="1475700"/>
            <a:ext cx="6034500" cy="30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5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>
                <a:solidFill>
                  <a:srgbClr val="002060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2" r:id="rId3"/>
  </p:sldLayoutIdLst>
  <p:transition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206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457189" marR="0" lvl="0" indent="-380990" algn="l" rtl="0">
        <a:lnSpc>
          <a:spcPct val="100000"/>
        </a:lnSpc>
        <a:spcBef>
          <a:spcPts val="0"/>
        </a:spcBef>
        <a:spcAft>
          <a:spcPts val="0"/>
        </a:spcAft>
        <a:buClr>
          <a:srgbClr val="66CCFF"/>
        </a:buClr>
        <a:buFont typeface="Wingdings" panose="05000000000000000000" pitchFamily="2" charset="2"/>
        <a:buChar char="Ø"/>
        <a:defRPr sz="1400" b="0" i="0" u="none" strike="noStrike" cap="none">
          <a:solidFill>
            <a:srgbClr val="00206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711" y="404863"/>
            <a:ext cx="7025833" cy="1080123"/>
          </a:xfrm>
        </p:spPr>
        <p:txBody>
          <a:bodyPr/>
          <a:lstStyle/>
          <a:p>
            <a:r>
              <a:rPr lang="en-GB" sz="4000" dirty="0" smtClean="0"/>
              <a:t>Presentation</a:t>
            </a:r>
            <a:br>
              <a:rPr lang="en-GB" sz="4000" dirty="0" smtClean="0"/>
            </a:b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7710" y="1057307"/>
            <a:ext cx="7025833" cy="1698956"/>
          </a:xfrm>
        </p:spPr>
        <p:txBody>
          <a:bodyPr/>
          <a:lstStyle/>
          <a:p>
            <a:r>
              <a:rPr lang="en-US" altLang="en-US" sz="3600" dirty="0" smtClean="0"/>
              <a:t>Summary Financial Report </a:t>
            </a:r>
          </a:p>
          <a:p>
            <a:r>
              <a:rPr lang="en-US" altLang="en-US" sz="3600" dirty="0" smtClean="0"/>
              <a:t>as at 31 May 2023 (Month 2)</a:t>
            </a:r>
          </a:p>
          <a:p>
            <a:endParaRPr lang="en-US" altLang="en-US" sz="3200" dirty="0" smtClean="0"/>
          </a:p>
          <a:p>
            <a:endParaRPr lang="en-US" altLang="en-US" sz="3200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60" y="140925"/>
            <a:ext cx="6184845" cy="438439"/>
          </a:xfrm>
        </p:spPr>
        <p:txBody>
          <a:bodyPr/>
          <a:lstStyle/>
          <a:p>
            <a:r>
              <a:rPr lang="en-GB" dirty="0" smtClean="0"/>
              <a:t>2022/23 Financial Position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0160" y="1346818"/>
            <a:ext cx="7426520" cy="3700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9" marR="0" lvl="0" indent="-35559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CCFF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rgbClr val="002060"/>
                </a:solidFill>
                <a:latin typeface="+mj-lt"/>
                <a:ea typeface="Lato Light"/>
                <a:cs typeface="Lato Light"/>
                <a:sym typeface="Lato Light"/>
              </a:defRPr>
            </a:lvl1pPr>
            <a:lvl2pPr marL="914377" marR="0" lvl="1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566" marR="0" lvl="2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754" marR="0" lvl="3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5943" marR="0" lvl="4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131" marR="0" lvl="5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Non-Core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osition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Anticipated break-even</a:t>
            </a:r>
          </a:p>
          <a:p>
            <a:pPr marL="101598" indent="0">
              <a:buClr>
                <a:srgbClr val="002060"/>
              </a:buClr>
              <a:buSzPct val="100000"/>
              <a:buNone/>
              <a:defRPr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area covers depreciation charges, annual managed expenditure items and any impairment of assets</a:t>
            </a:r>
          </a:p>
          <a:p>
            <a:pPr marL="558786" lvl="1" indent="0">
              <a:buClr>
                <a:srgbClr val="002060"/>
              </a:buClr>
              <a:buSzPct val="100000"/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Capital Position</a:t>
            </a:r>
          </a:p>
          <a:p>
            <a:pPr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 confirmation Capital allocations have not yet been received </a:t>
            </a:r>
          </a:p>
          <a:p>
            <a:pPr lvl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8786" lvl="1" indent="0">
              <a:buClr>
                <a:srgbClr val="002060"/>
              </a:buClr>
              <a:buSzPct val="100000"/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8786" lvl="1" indent="0">
              <a:buClr>
                <a:srgbClr val="002060"/>
              </a:buClr>
              <a:buSzPct val="100000"/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8" indent="0">
              <a:buClr>
                <a:srgbClr val="002060"/>
              </a:buClr>
              <a:buSzPct val="100000"/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8786" lvl="1" indent="0">
              <a:buSzPct val="100000"/>
              <a:buNone/>
              <a:defRPr/>
            </a:pPr>
            <a:endParaRPr lang="en-US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8" indent="0" defTabSz="685800">
              <a:buClrTx/>
              <a:buNone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515465"/>
              </p:ext>
            </p:extLst>
          </p:nvPr>
        </p:nvGraphicFramePr>
        <p:xfrm>
          <a:off x="300160" y="643051"/>
          <a:ext cx="7351008" cy="640080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7351008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5785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Other considerations of the </a:t>
                      </a:r>
                      <a:r>
                        <a:rPr lang="en-GB" sz="1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Summary Financial Report a</a:t>
                      </a: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t May 2023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14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93" y="295134"/>
            <a:ext cx="7238251" cy="1159800"/>
          </a:xfrm>
        </p:spPr>
        <p:txBody>
          <a:bodyPr/>
          <a:lstStyle/>
          <a:p>
            <a:r>
              <a:rPr lang="en-GB" sz="4000" dirty="0" smtClean="0"/>
              <a:t>Presentation</a:t>
            </a:r>
            <a:br>
              <a:rPr lang="en-GB" sz="4000" dirty="0" smtClean="0"/>
            </a:b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293" y="1068279"/>
            <a:ext cx="8043324" cy="3151023"/>
          </a:xfrm>
        </p:spPr>
        <p:txBody>
          <a:bodyPr/>
          <a:lstStyle/>
          <a:p>
            <a:pPr lvl="0"/>
            <a:r>
              <a:rPr lang="en-GB" sz="2200" b="1" dirty="0" smtClean="0"/>
              <a:t>Decision–</a:t>
            </a:r>
            <a:r>
              <a:rPr lang="en-GB" sz="2200" dirty="0" smtClean="0"/>
              <a:t>NHS Golden Jubilee </a:t>
            </a:r>
            <a:r>
              <a:rPr lang="en-GB" sz="2200" dirty="0" smtClean="0"/>
              <a:t>Board</a:t>
            </a:r>
            <a:r>
              <a:rPr lang="en-GB" sz="2200" dirty="0" smtClean="0"/>
              <a:t> </a:t>
            </a:r>
            <a:r>
              <a:rPr lang="en-GB" sz="2200" dirty="0" smtClean="0"/>
              <a:t>are asked </a:t>
            </a:r>
            <a:endParaRPr lang="en-GB" sz="2200" b="1" dirty="0"/>
          </a:p>
          <a:p>
            <a:r>
              <a:rPr lang="en-GB" sz="2200" dirty="0"/>
              <a:t> </a:t>
            </a:r>
            <a:endParaRPr lang="en-GB" sz="2200" b="1" dirty="0"/>
          </a:p>
          <a:p>
            <a:pPr lvl="0"/>
            <a:r>
              <a:rPr lang="en-GB" sz="2200" dirty="0" smtClean="0"/>
              <a:t>(1) Approve </a:t>
            </a:r>
            <a:r>
              <a:rPr lang="en-GB" sz="2200" dirty="0"/>
              <a:t>the Summary Financial Report as at 31 May 2023 (Month 2)</a:t>
            </a:r>
            <a:endParaRPr lang="en-GB" sz="2200" b="1" dirty="0"/>
          </a:p>
          <a:p>
            <a:endParaRPr lang="en-US" altLang="en-US" dirty="0" smtClean="0"/>
          </a:p>
          <a:p>
            <a:r>
              <a:rPr lang="en-US" altLang="en-US" sz="4400" dirty="0" smtClean="0"/>
              <a:t>Questions</a:t>
            </a:r>
            <a:r>
              <a:rPr lang="en-US" altLang="en-US" sz="3600" dirty="0" smtClean="0"/>
              <a:t> ? </a:t>
            </a:r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24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60" y="140925"/>
            <a:ext cx="6184845" cy="438439"/>
          </a:xfrm>
        </p:spPr>
        <p:txBody>
          <a:bodyPr/>
          <a:lstStyle/>
          <a:p>
            <a:r>
              <a:rPr lang="en-GB" dirty="0" smtClean="0"/>
              <a:t>2023/24 Financial Position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280094"/>
              </p:ext>
            </p:extLst>
          </p:nvPr>
        </p:nvGraphicFramePr>
        <p:xfrm>
          <a:off x="300160" y="635733"/>
          <a:ext cx="7636303" cy="40302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7636303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40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Key Points (Month 2)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737475"/>
              </p:ext>
            </p:extLst>
          </p:nvPr>
        </p:nvGraphicFramePr>
        <p:xfrm>
          <a:off x="300160" y="1095129"/>
          <a:ext cx="7746560" cy="385817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7746560">
                  <a:extLst>
                    <a:ext uri="{9D8B030D-6E8A-4147-A177-3AD203B41FA5}">
                      <a16:colId xmlns:a16="http://schemas.microsoft.com/office/drawing/2014/main" val="1226554044"/>
                    </a:ext>
                  </a:extLst>
                </a:gridCol>
              </a:tblGrid>
              <a:tr h="385817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Board</a:t>
                      </a: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approved a 2023/24 break even Financial Plan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800" baseline="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</a:t>
                      </a: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Plan r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equires</a:t>
                      </a: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c.(£6.6m) 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budget</a:t>
                      </a: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savings /in-year efficiencies by March 2024</a:t>
                      </a:r>
                      <a:endParaRPr lang="en-GB" sz="1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80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 2023 position is the first Finance</a:t>
                      </a: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 presented 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within FY 2023/23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Scottish Government FPR</a:t>
                      </a: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returns start Month 3</a:t>
                      </a:r>
                      <a:endParaRPr lang="en-GB" sz="1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8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Further work is being completed by Finance in advance of Month 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e.g. allocating all budgets and revising reporting structures </a:t>
                      </a:r>
                      <a:endParaRPr lang="en-GB" sz="1800" dirty="0" smtClean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23288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61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60" y="140925"/>
            <a:ext cx="6184845" cy="438439"/>
          </a:xfrm>
        </p:spPr>
        <p:txBody>
          <a:bodyPr/>
          <a:lstStyle/>
          <a:p>
            <a:r>
              <a:rPr lang="en-GB" dirty="0" smtClean="0"/>
              <a:t>2023/24 Financial Position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68" y="851399"/>
            <a:ext cx="7629946" cy="3088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298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60" y="140925"/>
            <a:ext cx="6184845" cy="438439"/>
          </a:xfrm>
        </p:spPr>
        <p:txBody>
          <a:bodyPr/>
          <a:lstStyle/>
          <a:p>
            <a:r>
              <a:rPr lang="en-GB" dirty="0" smtClean="0"/>
              <a:t>2023/24 Financial Position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4581" y="1397203"/>
            <a:ext cx="7731399" cy="3511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9" marR="0" lvl="0" indent="-35559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CCFF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rgbClr val="002060"/>
                </a:solidFill>
                <a:latin typeface="+mj-lt"/>
                <a:ea typeface="Lato Light"/>
                <a:cs typeface="Lato Light"/>
                <a:sym typeface="Lato Light"/>
              </a:defRPr>
            </a:lvl1pPr>
            <a:lvl2pPr marL="914377" marR="0" lvl="1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566" marR="0" lvl="2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754" marR="0" lvl="3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5943" marR="0" lvl="4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131" marR="0" lvl="5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lvl="2" defTabSz="685800">
              <a:buClrTx/>
              <a:buFont typeface="Courier New" panose="02070309020205020404" pitchFamily="49" charset="0"/>
              <a:buChar char="o"/>
            </a:pPr>
            <a:endParaRPr lang="en-GB" sz="1800" b="1" dirty="0" smtClean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  <a:p>
            <a:pPr marL="101598" indent="0" defTabSz="685800">
              <a:buClrTx/>
              <a:buNone/>
            </a:pPr>
            <a:endParaRPr lang="en-GB" sz="1800" b="1" dirty="0" smtClean="0">
              <a:latin typeface="+mn-lt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 smtClean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84543"/>
              </p:ext>
            </p:extLst>
          </p:nvPr>
        </p:nvGraphicFramePr>
        <p:xfrm>
          <a:off x="344581" y="803982"/>
          <a:ext cx="6096000" cy="40302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40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Key Income Points at May 2023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81" y="1397203"/>
            <a:ext cx="7290659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438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60" y="140925"/>
            <a:ext cx="6184845" cy="438439"/>
          </a:xfrm>
        </p:spPr>
        <p:txBody>
          <a:bodyPr/>
          <a:lstStyle/>
          <a:p>
            <a:r>
              <a:rPr lang="en-GB" dirty="0" smtClean="0"/>
              <a:t>2023/24 Financial Position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4581" y="1397203"/>
            <a:ext cx="7731399" cy="3511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9" marR="0" lvl="0" indent="-35559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CCFF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rgbClr val="002060"/>
                </a:solidFill>
                <a:latin typeface="+mj-lt"/>
                <a:ea typeface="Lato Light"/>
                <a:cs typeface="Lato Light"/>
                <a:sym typeface="Lato Light"/>
              </a:defRPr>
            </a:lvl1pPr>
            <a:lvl2pPr marL="914377" marR="0" lvl="1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566" marR="0" lvl="2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754" marR="0" lvl="3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5943" marR="0" lvl="4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131" marR="0" lvl="5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defTabSz="68580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Core Funding allocated to date of £17.921 m</a:t>
            </a:r>
          </a:p>
          <a:p>
            <a:pPr marL="101598" indent="0" defTabSz="685800">
              <a:buClrTx/>
              <a:buNone/>
            </a:pPr>
            <a:endParaRPr lang="en-GB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defTabSz="68580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Anticipated total Core RRL of £143.361 m for 2023/24</a:t>
            </a:r>
            <a:endParaRPr lang="en-GB" sz="1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defTabSz="685800">
              <a:buClrTx/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defTabSz="68580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Other Income of £14.352m equating to an over-recovery against budget of £14.152m by £200k</a:t>
            </a:r>
          </a:p>
          <a:p>
            <a:pPr marL="101598" indent="0" defTabSz="685800">
              <a:buClrTx/>
              <a:buNone/>
            </a:pPr>
            <a:endParaRPr lang="en-GB" sz="1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1" defTabSz="68580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Total SLAs                </a:t>
            </a:r>
            <a:r>
              <a:rPr lang="en-GB" sz="1800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(£49k)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endParaRPr lang="en-GB" sz="1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1" defTabSz="68580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Hotel income  	     £103k</a:t>
            </a:r>
          </a:p>
          <a:p>
            <a:pPr lvl="1" defTabSz="68580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Other variances  	     £146k</a:t>
            </a:r>
          </a:p>
          <a:p>
            <a:pPr lvl="2" defTabSz="685800">
              <a:buClrTx/>
              <a:buFont typeface="Courier New" panose="02070309020205020404" pitchFamily="49" charset="0"/>
              <a:buChar char="o"/>
            </a:pPr>
            <a:endParaRPr lang="en-GB" sz="1800" b="1" dirty="0" smtClean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  <a:p>
            <a:pPr marL="101598" indent="0" defTabSz="685800">
              <a:buClrTx/>
              <a:buNone/>
            </a:pPr>
            <a:endParaRPr lang="en-GB" sz="1800" b="1" dirty="0" smtClean="0">
              <a:latin typeface="+mn-lt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 smtClean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84543"/>
              </p:ext>
            </p:extLst>
          </p:nvPr>
        </p:nvGraphicFramePr>
        <p:xfrm>
          <a:off x="344581" y="803982"/>
          <a:ext cx="6096000" cy="40302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40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Key Income Points at May 2023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90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40925"/>
            <a:ext cx="6358005" cy="438439"/>
          </a:xfrm>
        </p:spPr>
        <p:txBody>
          <a:bodyPr/>
          <a:lstStyle/>
          <a:p>
            <a:r>
              <a:rPr lang="en-GB" dirty="0" smtClean="0"/>
              <a:t>2023/24 Financial Position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0159" y="1324051"/>
            <a:ext cx="7840587" cy="389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9" marR="0" lvl="0" indent="-35559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CCFF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rgbClr val="002060"/>
                </a:solidFill>
                <a:latin typeface="+mj-lt"/>
                <a:ea typeface="Lato Light"/>
                <a:cs typeface="Lato Light"/>
                <a:sym typeface="Lato Light"/>
              </a:defRPr>
            </a:lvl1pPr>
            <a:lvl2pPr marL="914377" marR="0" lvl="1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566" marR="0" lvl="2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754" marR="0" lvl="3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5943" marR="0" lvl="4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131" marR="0" lvl="5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558786" lvl="1" indent="0" defTabSz="685800">
              <a:buClrTx/>
              <a:buNone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defTabSz="685800">
              <a:buClrTx/>
              <a:buFont typeface="Wingdings" panose="05000000000000000000" pitchFamily="2" charset="2"/>
              <a:buChar char="§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8" indent="0" defTabSz="685800">
              <a:buClrTx/>
              <a:buNone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244825"/>
              </p:ext>
            </p:extLst>
          </p:nvPr>
        </p:nvGraphicFramePr>
        <p:xfrm>
          <a:off x="308006" y="803982"/>
          <a:ext cx="6729216" cy="40302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6729216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40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Key Expenditure Points at March 2023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87705"/>
            <a:ext cx="8102600" cy="39430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192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60" y="140925"/>
            <a:ext cx="6184845" cy="438439"/>
          </a:xfrm>
        </p:spPr>
        <p:txBody>
          <a:bodyPr/>
          <a:lstStyle/>
          <a:p>
            <a:r>
              <a:rPr lang="en-GB" dirty="0" smtClean="0"/>
              <a:t>2023/24 Financial Position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0160" y="1091993"/>
            <a:ext cx="7840587" cy="4066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9" marR="0" lvl="0" indent="-35559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CCFF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rgbClr val="002060"/>
                </a:solidFill>
                <a:latin typeface="+mj-lt"/>
                <a:ea typeface="Lato Light"/>
                <a:cs typeface="Lato Light"/>
                <a:sym typeface="Lato Light"/>
              </a:defRPr>
            </a:lvl1pPr>
            <a:lvl2pPr marL="914377" marR="0" lvl="1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566" marR="0" lvl="2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754" marR="0" lvl="3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5943" marR="0" lvl="4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131" marR="0" lvl="5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defTabSz="685800">
              <a:buClrTx/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Overall overspend of </a:t>
            </a:r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(£592k)</a:t>
            </a:r>
          </a:p>
          <a:p>
            <a:pPr marL="101598" indent="0" defTabSz="685800">
              <a:buClrTx/>
              <a:buNone/>
            </a:pPr>
            <a:endParaRPr lang="en-GB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 Costs £526k favourable (c. 2.1% of YTD Budget)</a:t>
            </a:r>
          </a:p>
          <a:p>
            <a:pPr marL="558786" lvl="1" indent="0" defTabSz="685800">
              <a:buClrTx/>
              <a:buNone/>
            </a:pPr>
            <a:endParaRPr lang="en-GB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Pay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(£359k) </a:t>
            </a: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Nursing £520k under</a:t>
            </a: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Clinical, Support, Admin, £157k under</a:t>
            </a: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 pressures release £208k</a:t>
            </a:r>
          </a:p>
          <a:p>
            <a:pPr marL="1015975" lvl="2" indent="0" defTabSz="685800">
              <a:buClrTx/>
              <a:buNone/>
            </a:pPr>
            <a:endParaRPr lang="en-GB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Pay Costs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(£1.119m) </a:t>
            </a: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(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c.-9.5% </a:t>
            </a: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YTD Budget)</a:t>
            </a:r>
          </a:p>
          <a:p>
            <a:pPr marL="558786" lvl="1" indent="0" defTabSz="685800">
              <a:buClrTx/>
              <a:buNone/>
            </a:pPr>
            <a:endParaRPr lang="en-GB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Pharmacy Supplies  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(£3k)       </a:t>
            </a: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Surgical Supplies </a:t>
            </a:r>
            <a:r>
              <a:rPr lang="en-GB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£224k     under</a:t>
            </a:r>
            <a:endParaRPr lang="en-GB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Lab/Radiology           £172k     under</a:t>
            </a: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PPE                         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(£204k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                             £54k       under</a:t>
            </a:r>
          </a:p>
          <a:p>
            <a:pPr lvl="2" defTabSz="685800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CS&amp;R&amp;S*                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(£1,361k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</a:p>
          <a:p>
            <a:pPr marL="101598" indent="0" defTabSz="685800">
              <a:buClrTx/>
              <a:buNone/>
            </a:pPr>
            <a:r>
              <a:rPr lang="en-GB" sz="1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*Corporate Services and Reserve – </a:t>
            </a:r>
            <a:r>
              <a:rPr lang="en-GB" sz="1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(£1.111m) </a:t>
            </a:r>
            <a:r>
              <a:rPr lang="en-GB" sz="1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relates to Month 2 share of </a:t>
            </a:r>
            <a:r>
              <a:rPr lang="en-GB" sz="1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(£6.6m) </a:t>
            </a:r>
            <a:r>
              <a:rPr lang="en-GB" sz="1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         </a:t>
            </a:r>
            <a:endParaRPr lang="en-GB" sz="14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685800">
              <a:buClrTx/>
              <a:buFont typeface="Courier New" panose="02070309020205020404" pitchFamily="49" charset="0"/>
              <a:buChar char="o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685800">
              <a:buClrTx/>
              <a:buFont typeface="Arial" panose="020B0604020202020204" pitchFamily="34" charset="0"/>
              <a:buChar char="•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defTabSz="685800">
              <a:buClrTx/>
              <a:buFont typeface="Wingdings" panose="05000000000000000000" pitchFamily="2" charset="2"/>
              <a:buChar char="§"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8" indent="0" defTabSz="685800">
              <a:buClrTx/>
              <a:buNone/>
            </a:pP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5975" lvl="2" indent="0" defTabSz="685800">
              <a:buClrTx/>
              <a:buNone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311"/>
              </p:ext>
            </p:extLst>
          </p:nvPr>
        </p:nvGraphicFramePr>
        <p:xfrm>
          <a:off x="346166" y="634165"/>
          <a:ext cx="6762901" cy="40302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6762901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40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Key Expenditure Points at March 2023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313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60" y="140925"/>
            <a:ext cx="6184845" cy="438439"/>
          </a:xfrm>
        </p:spPr>
        <p:txBody>
          <a:bodyPr/>
          <a:lstStyle/>
          <a:p>
            <a:r>
              <a:rPr lang="en-GB" dirty="0" smtClean="0"/>
              <a:t>2023/24 Financial Position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96855" y="1110351"/>
            <a:ext cx="8282137" cy="444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9" marR="0" lvl="0" indent="-35559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6CCFF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rgbClr val="002060"/>
                </a:solidFill>
                <a:latin typeface="+mj-lt"/>
                <a:ea typeface="Lato Light"/>
                <a:cs typeface="Lato Light"/>
                <a:sym typeface="Lato Light"/>
              </a:defRPr>
            </a:lvl1pPr>
            <a:lvl2pPr marL="914377" marR="0" lvl="1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566" marR="0" lvl="2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754" marR="0" lvl="3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5943" marR="0" lvl="4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131" marR="0" lvl="5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285750" indent="-28575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Plan assumes c.£6.6m of budget savings / in-year efficiency savings</a:t>
            </a:r>
          </a:p>
          <a:p>
            <a:pPr marL="0" indent="-285750"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•"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Work is currently on-going on the identification of budget savings on a non-recurring basis e.g. estimation of vacancy turnover factors</a:t>
            </a:r>
          </a:p>
          <a:p>
            <a:pPr marL="285750" indent="-285750"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•"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resources now agreed across Finance, Procurement, Programme Management, Quality Improvement and Services to drive forward our Sustainability </a:t>
            </a:r>
          </a:p>
          <a:p>
            <a:pPr marL="0" indent="0">
              <a:buClrTx/>
              <a:buSzPct val="100000"/>
              <a:buNone/>
              <a:defRPr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and Value Programme</a:t>
            </a:r>
          </a:p>
          <a:p>
            <a:pPr marL="0" indent="-285750"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•"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Key areas of focus during 2023/24 (starting July 2023)</a:t>
            </a:r>
          </a:p>
          <a:p>
            <a:pPr marL="742938" lvl="1" indent="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Digital transformation initiatives e.g. PECOS</a:t>
            </a:r>
          </a:p>
          <a:p>
            <a:pPr marL="742938" lvl="1" indent="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NHS Golden Jubilee Conference Hotel</a:t>
            </a:r>
          </a:p>
          <a:p>
            <a:pPr marL="742938" lvl="1" indent="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Other Trading income – Dining, Vending and Shop</a:t>
            </a:r>
          </a:p>
          <a:p>
            <a:pPr marL="742938" lvl="1" indent="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HLD Division (including NSD services)</a:t>
            </a:r>
          </a:p>
          <a:p>
            <a:pPr marL="742938" lvl="1" indent="0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Research Institute 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14121"/>
              </p:ext>
            </p:extLst>
          </p:nvPr>
        </p:nvGraphicFramePr>
        <p:xfrm>
          <a:off x="344582" y="643344"/>
          <a:ext cx="6096000" cy="40302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40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Efficiencies</a:t>
                      </a:r>
                      <a:r>
                        <a:rPr lang="en-GB" sz="1800" b="1" i="0" u="none" strike="noStrike" cap="none" baseline="0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Update at</a:t>
                      </a: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May 2023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54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05" y="252112"/>
            <a:ext cx="6339988" cy="362055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  <a:latin typeface="+mj-lt"/>
              </a:rPr>
              <a:t>2023/24 Financia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l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Position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007" y="1294414"/>
            <a:ext cx="7941188" cy="3701867"/>
          </a:xfrm>
        </p:spPr>
        <p:txBody>
          <a:bodyPr/>
          <a:lstStyle/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latin typeface="+mj-lt"/>
              </a:rPr>
              <a:t>May 2023 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(Month 2) early </a:t>
            </a:r>
            <a:r>
              <a:rPr lang="en-GB" sz="1800" dirty="0">
                <a:solidFill>
                  <a:srgbClr val="002060"/>
                </a:solidFill>
                <a:latin typeface="+mj-lt"/>
              </a:rPr>
              <a:t>in FY so no key 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trends analysis  </a:t>
            </a:r>
            <a:endParaRPr lang="en-GB" sz="1800" dirty="0">
              <a:solidFill>
                <a:srgbClr val="002060"/>
              </a:solidFill>
              <a:latin typeface="+mj-lt"/>
            </a:endParaRP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latin typeface="+mj-lt"/>
              </a:rPr>
              <a:t>Under delivery of the budget savings / in-year efficiency savings to break even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latin typeface="+mj-lt"/>
              </a:rPr>
              <a:t>Actual 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income </a:t>
            </a:r>
            <a:r>
              <a:rPr lang="en-GB" sz="1800" dirty="0">
                <a:solidFill>
                  <a:srgbClr val="002060"/>
                </a:solidFill>
                <a:latin typeface="+mj-lt"/>
              </a:rPr>
              <a:t>is below budgeted expectations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Actual expenditure is above budgeted levels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Unbudgeted/ unknown expenditure items not provided for in Financial Plan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Scottish Government anticipated allocations not yet confirmed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SLAs-Income </a:t>
            </a:r>
            <a:r>
              <a:rPr lang="en-GB" sz="1800" dirty="0">
                <a:solidFill>
                  <a:srgbClr val="002060"/>
                </a:solidFill>
                <a:latin typeface="+mj-lt"/>
              </a:rPr>
              <a:t>r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isks and </a:t>
            </a:r>
            <a:r>
              <a:rPr lang="en-GB" sz="1800" dirty="0">
                <a:solidFill>
                  <a:srgbClr val="002060"/>
                </a:solidFill>
                <a:latin typeface="+mj-lt"/>
              </a:rPr>
              <a:t>v</a:t>
            </a:r>
            <a:r>
              <a:rPr lang="en-GB" sz="1800" dirty="0" smtClean="0">
                <a:solidFill>
                  <a:srgbClr val="002060"/>
                </a:solidFill>
                <a:latin typeface="+mj-lt"/>
              </a:rPr>
              <a:t>olume levels achieved  </a:t>
            </a:r>
          </a:p>
          <a:p>
            <a:pPr marL="533400" lvl="1" indent="0">
              <a:buClr>
                <a:srgbClr val="002060"/>
              </a:buClr>
              <a:buNone/>
            </a:pPr>
            <a:endParaRPr lang="en-GB" sz="1600" b="1" dirty="0" smtClean="0">
              <a:solidFill>
                <a:srgbClr val="FF0000"/>
              </a:solidFill>
              <a:latin typeface="+mj-lt"/>
            </a:endParaRPr>
          </a:p>
          <a:p>
            <a:pPr lvl="2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67786"/>
              </p:ext>
            </p:extLst>
          </p:nvPr>
        </p:nvGraphicFramePr>
        <p:xfrm>
          <a:off x="308005" y="752777"/>
          <a:ext cx="7994747" cy="403027"/>
        </p:xfrm>
        <a:graphic>
          <a:graphicData uri="http://schemas.openxmlformats.org/drawingml/2006/table">
            <a:tbl>
              <a:tblPr firstRow="1" bandRow="1">
                <a:tableStyleId>{9C89DDF2-D6E7-4416-9A17-0C599F85544F}</a:tableStyleId>
              </a:tblPr>
              <a:tblGrid>
                <a:gridCol w="7994747">
                  <a:extLst>
                    <a:ext uri="{9D8B030D-6E8A-4147-A177-3AD203B41FA5}">
                      <a16:colId xmlns:a16="http://schemas.microsoft.com/office/drawing/2014/main" val="3995855146"/>
                    </a:ext>
                  </a:extLst>
                </a:gridCol>
              </a:tblGrid>
              <a:tr h="40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i="0" u="none" strike="noStrike" cap="none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Key</a:t>
                      </a:r>
                      <a:r>
                        <a:rPr lang="en-GB" sz="1800" b="1" i="0" u="none" strike="noStrike" cap="none" baseline="0" dirty="0" smtClean="0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Risks and Current Assumptions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30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070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lvia template">
  <a:themeElements>
    <a:clrScheme name="Custom 347">
      <a:dk1>
        <a:srgbClr val="222222"/>
      </a:dk1>
      <a:lt1>
        <a:srgbClr val="FFFFFF"/>
      </a:lt1>
      <a:dk2>
        <a:srgbClr val="111111"/>
      </a:dk2>
      <a:lt2>
        <a:srgbClr val="E7E4DF"/>
      </a:lt2>
      <a:accent1>
        <a:srgbClr val="F20122"/>
      </a:accent1>
      <a:accent2>
        <a:srgbClr val="CA0000"/>
      </a:accent2>
      <a:accent3>
        <a:srgbClr val="FF6A00"/>
      </a:accent3>
      <a:accent4>
        <a:srgbClr val="FF9F00"/>
      </a:accent4>
      <a:accent5>
        <a:srgbClr val="999999"/>
      </a:accent5>
      <a:accent6>
        <a:srgbClr val="D9D9D9"/>
      </a:accent6>
      <a:hlink>
        <a:srgbClr val="F20122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3331</TotalTime>
  <Words>544</Words>
  <Application>Microsoft Office PowerPoint</Application>
  <PresentationFormat>On-screen Show (16:9)</PresentationFormat>
  <Paragraphs>117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Lato Black</vt:lpstr>
      <vt:lpstr>Lato Light</vt:lpstr>
      <vt:lpstr>Courier New</vt:lpstr>
      <vt:lpstr>Arial</vt:lpstr>
      <vt:lpstr>Calibri</vt:lpstr>
      <vt:lpstr>Wingdings</vt:lpstr>
      <vt:lpstr>Silvia template</vt:lpstr>
      <vt:lpstr>Presentation </vt:lpstr>
      <vt:lpstr>2023/24 Financial Position</vt:lpstr>
      <vt:lpstr>2023/24 Financial Position</vt:lpstr>
      <vt:lpstr>2023/24 Financial Position</vt:lpstr>
      <vt:lpstr>2023/24 Financial Position</vt:lpstr>
      <vt:lpstr>2023/24 Financial Position</vt:lpstr>
      <vt:lpstr>2023/24 Financial Position</vt:lpstr>
      <vt:lpstr>2023/24 Financial Position</vt:lpstr>
      <vt:lpstr>2023/24 Financial Position </vt:lpstr>
      <vt:lpstr>2022/23 Financial Position</vt:lpstr>
      <vt:lpstr>Presentation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Karen Ackland</dc:creator>
  <cp:lastModifiedBy>Michael Breen (NHS GOLDEN JUBILEE)</cp:lastModifiedBy>
  <cp:revision>150</cp:revision>
  <dcterms:modified xsi:type="dcterms:W3CDTF">2023-07-18T10:46:50Z</dcterms:modified>
</cp:coreProperties>
</file>